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80" r:id="rId4"/>
    <p:sldId id="312" r:id="rId5"/>
    <p:sldId id="306" r:id="rId6"/>
    <p:sldId id="323" r:id="rId7"/>
    <p:sldId id="324" r:id="rId8"/>
    <p:sldId id="325" r:id="rId9"/>
    <p:sldId id="326" r:id="rId10"/>
    <p:sldId id="299" r:id="rId12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21"/>
    <p:restoredTop sz="94349"/>
  </p:normalViewPr>
  <p:slideViewPr>
    <p:cSldViewPr showGuides="1">
      <p:cViewPr varScale="1">
        <p:scale>
          <a:sx n="76" d="100"/>
          <a:sy n="7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1B5EF6-362E-4476-BA1A-3D127D0E0EE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1331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214818"/>
            <a:ext cx="50434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2BD2A9-94AE-4DB7-AFD6-13059AB59D3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2BD2A9-94AE-4DB7-AFD6-13059AB59D3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2BD2A9-94AE-4DB7-AFD6-13059AB59D3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2BD2A9-94AE-4DB7-AFD6-13059AB59D3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2BD2A9-94AE-4DB7-AFD6-13059AB59D3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2BD2A9-94AE-4DB7-AFD6-13059AB59D3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2BD2A9-94AE-4DB7-AFD6-13059AB59D3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2BD2A9-94AE-4DB7-AFD6-13059AB59D3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2BD2A9-94AE-4DB7-AFD6-13059AB59D3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2BD2A9-94AE-4DB7-AFD6-13059AB59D3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2BD2A9-94AE-4DB7-AFD6-13059AB59D3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2BD2A9-94AE-4DB7-AFD6-13059AB59D3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hyperlink" Target="http://images.yandex.ru/yandsearch?source=wiz&amp;fp=0&amp;img_url=http://belregnews.ru/wp-content/uploads/2013/03/im.2013.03.03-09.24.17.jpg&amp;text=%D0%BF%D1%82%D0%B8%D1%86%D1%8B %D0%B8%D0%BD%D1%82%D0%B5%D1%80%D0%B5%D1%81%D0%BD%D1%8B%D0%B5 %D1%84%D0%B0%D0%BA%D1%82%D1%8B %D1%81%D1%82%D1%80%D0%B0%D1%83%D1%81&amp;noreask=1&amp;pos=18&amp;lr=213&amp;rpt=sima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643313" y="4214813"/>
            <a:ext cx="5043488" cy="1752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5813" y="1428750"/>
            <a:ext cx="7772400" cy="1470025"/>
          </a:xfr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4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2916238" y="476250"/>
          <a:ext cx="3024188" cy="5329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12168"/>
              </a:tblGrid>
              <a:tr h="888099"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0,7 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С</a:t>
                      </a:r>
                      <a:endParaRPr lang="ru-RU" sz="4000" dirty="0"/>
                    </a:p>
                  </a:txBody>
                  <a:tcPr/>
                </a:tc>
              </a:tr>
              <a:tr h="88809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/>
                </a:tc>
              </a:tr>
              <a:tr h="88809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0,4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/>
                </a:tc>
              </a:tr>
              <a:tr h="88809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0,051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/>
                </a:tc>
              </a:tr>
              <a:tr h="88809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3,08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У</a:t>
                      </a:r>
                      <a:endParaRPr lang="ru-RU" sz="4000" dirty="0"/>
                    </a:p>
                  </a:txBody>
                  <a:tcPr/>
                </a:tc>
              </a:tr>
              <a:tr h="88809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111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С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7"/>
          <p:cNvGrpSpPr/>
          <p:nvPr/>
        </p:nvGrpSpPr>
        <p:grpSpPr>
          <a:xfrm>
            <a:off x="3924300" y="260350"/>
            <a:ext cx="4032250" cy="6192838"/>
            <a:chOff x="2064" y="192"/>
            <a:chExt cx="3599" cy="4057"/>
          </a:xfrm>
        </p:grpSpPr>
        <p:sp>
          <p:nvSpPr>
            <p:cNvPr id="9" name="Freeform 18"/>
            <p:cNvSpPr/>
            <p:nvPr/>
          </p:nvSpPr>
          <p:spPr bwMode="auto">
            <a:xfrm>
              <a:off x="2064" y="365"/>
              <a:ext cx="3599" cy="3884"/>
            </a:xfrm>
            <a:custGeom>
              <a:avLst/>
              <a:gdLst/>
              <a:ahLst/>
              <a:cxnLst>
                <a:cxn ang="0">
                  <a:pos x="387" y="180"/>
                </a:cxn>
                <a:cxn ang="0">
                  <a:pos x="587" y="20"/>
                </a:cxn>
                <a:cxn ang="0">
                  <a:pos x="801" y="188"/>
                </a:cxn>
                <a:cxn ang="0">
                  <a:pos x="1034" y="4"/>
                </a:cxn>
                <a:cxn ang="0">
                  <a:pos x="1268" y="164"/>
                </a:cxn>
                <a:cxn ang="0">
                  <a:pos x="1508" y="20"/>
                </a:cxn>
                <a:cxn ang="0">
                  <a:pos x="1741" y="180"/>
                </a:cxn>
                <a:cxn ang="0">
                  <a:pos x="1981" y="20"/>
                </a:cxn>
                <a:cxn ang="0">
                  <a:pos x="2208" y="188"/>
                </a:cxn>
                <a:cxn ang="0">
                  <a:pos x="2428" y="20"/>
                </a:cxn>
                <a:cxn ang="0">
                  <a:pos x="2669" y="212"/>
                </a:cxn>
                <a:cxn ang="0">
                  <a:pos x="2882" y="44"/>
                </a:cxn>
                <a:cxn ang="0">
                  <a:pos x="3029" y="260"/>
                </a:cxn>
                <a:cxn ang="0">
                  <a:pos x="3312" y="59"/>
                </a:cxn>
                <a:cxn ang="0">
                  <a:pos x="3480" y="251"/>
                </a:cxn>
                <a:cxn ang="0">
                  <a:pos x="3488" y="827"/>
                </a:cxn>
                <a:cxn ang="0">
                  <a:pos x="3456" y="1763"/>
                </a:cxn>
                <a:cxn ang="0">
                  <a:pos x="3408" y="2499"/>
                </a:cxn>
                <a:cxn ang="0">
                  <a:pos x="3416" y="3083"/>
                </a:cxn>
                <a:cxn ang="0">
                  <a:pos x="3488" y="3419"/>
                </a:cxn>
                <a:cxn ang="0">
                  <a:pos x="3589" y="3524"/>
                </a:cxn>
                <a:cxn ang="0">
                  <a:pos x="3549" y="3572"/>
                </a:cxn>
                <a:cxn ang="0">
                  <a:pos x="3389" y="3668"/>
                </a:cxn>
                <a:cxn ang="0">
                  <a:pos x="3229" y="3668"/>
                </a:cxn>
                <a:cxn ang="0">
                  <a:pos x="2909" y="3572"/>
                </a:cxn>
                <a:cxn ang="0">
                  <a:pos x="2709" y="3764"/>
                </a:cxn>
                <a:cxn ang="0">
                  <a:pos x="2468" y="3860"/>
                </a:cxn>
                <a:cxn ang="0">
                  <a:pos x="2068" y="3668"/>
                </a:cxn>
                <a:cxn ang="0">
                  <a:pos x="1628" y="3860"/>
                </a:cxn>
                <a:cxn ang="0">
                  <a:pos x="1067" y="3668"/>
                </a:cxn>
                <a:cxn ang="0">
                  <a:pos x="627" y="3860"/>
                </a:cxn>
                <a:cxn ang="0">
                  <a:pos x="347" y="3812"/>
                </a:cxn>
                <a:cxn ang="0">
                  <a:pos x="27" y="3620"/>
                </a:cxn>
                <a:cxn ang="0">
                  <a:pos x="187" y="3524"/>
                </a:cxn>
                <a:cxn ang="0">
                  <a:pos x="307" y="3044"/>
                </a:cxn>
                <a:cxn ang="0">
                  <a:pos x="352" y="2331"/>
                </a:cxn>
                <a:cxn ang="0">
                  <a:pos x="347" y="1076"/>
                </a:cxn>
                <a:cxn ang="0">
                  <a:pos x="336" y="523"/>
                </a:cxn>
                <a:cxn ang="0">
                  <a:pos x="389" y="176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gradFill rotWithShape="1">
              <a:gsLst>
                <a:gs pos="0">
                  <a:schemeClr val="accent1">
                    <a:alpha val="98000"/>
                  </a:schemeClr>
                </a:gs>
                <a:gs pos="50000">
                  <a:schemeClr val="bg1">
                    <a:alpha val="99001"/>
                  </a:schemeClr>
                </a:gs>
                <a:gs pos="100000">
                  <a:schemeClr val="accent1">
                    <a:alpha val="98000"/>
                  </a:schemeClr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01" name="Group 19"/>
            <p:cNvGrpSpPr/>
            <p:nvPr/>
          </p:nvGrpSpPr>
          <p:grpSpPr>
            <a:xfrm>
              <a:off x="2560" y="192"/>
              <a:ext cx="134" cy="385"/>
              <a:chOff x="275" y="191"/>
              <a:chExt cx="161" cy="385"/>
            </a:xfrm>
          </p:grpSpPr>
          <p:sp>
            <p:nvSpPr>
              <p:cNvPr id="3123" name="Oval 20"/>
              <p:cNvSpPr/>
              <p:nvPr/>
            </p:nvSpPr>
            <p:spPr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  <p:txBody>
              <a:bodyPr wrap="none" anchor="ctr" anchorCtr="0"/>
              <a:p>
                <a:endParaRPr dirty="0">
                  <a:latin typeface="Calibri" panose="020F050202020403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" name="Freeform 21"/>
              <p:cNvSpPr/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102" name="Group 22"/>
            <p:cNvGrpSpPr/>
            <p:nvPr/>
          </p:nvGrpSpPr>
          <p:grpSpPr>
            <a:xfrm>
              <a:off x="3009" y="193"/>
              <a:ext cx="134" cy="385"/>
              <a:chOff x="275" y="191"/>
              <a:chExt cx="161" cy="385"/>
            </a:xfrm>
          </p:grpSpPr>
          <p:sp>
            <p:nvSpPr>
              <p:cNvPr id="3121" name="Oval 23"/>
              <p:cNvSpPr/>
              <p:nvPr/>
            </p:nvSpPr>
            <p:spPr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  <p:txBody>
              <a:bodyPr wrap="none" anchor="ctr" anchorCtr="0"/>
              <a:p>
                <a:endParaRPr dirty="0">
                  <a:latin typeface="Calibri" panose="020F050202020403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1" name="Freeform 24"/>
              <p:cNvSpPr/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103" name="Group 25"/>
            <p:cNvGrpSpPr/>
            <p:nvPr/>
          </p:nvGrpSpPr>
          <p:grpSpPr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3119" name="Oval 26"/>
              <p:cNvSpPr/>
              <p:nvPr/>
            </p:nvSpPr>
            <p:spPr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  <p:txBody>
              <a:bodyPr wrap="none" anchor="ctr" anchorCtr="0"/>
              <a:p>
                <a:endParaRPr dirty="0">
                  <a:latin typeface="Calibri" panose="020F050202020403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29" name="Freeform 27"/>
              <p:cNvSpPr/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104" name="Group 28"/>
            <p:cNvGrpSpPr/>
            <p:nvPr/>
          </p:nvGrpSpPr>
          <p:grpSpPr>
            <a:xfrm>
              <a:off x="3972" y="193"/>
              <a:ext cx="134" cy="385"/>
              <a:chOff x="275" y="191"/>
              <a:chExt cx="161" cy="385"/>
            </a:xfrm>
          </p:grpSpPr>
          <p:sp>
            <p:nvSpPr>
              <p:cNvPr id="3117" name="Oval 29"/>
              <p:cNvSpPr/>
              <p:nvPr/>
            </p:nvSpPr>
            <p:spPr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  <p:txBody>
              <a:bodyPr wrap="none" anchor="ctr" anchorCtr="0"/>
              <a:p>
                <a:endParaRPr dirty="0">
                  <a:latin typeface="Calibri" panose="020F050202020403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27" name="Freeform 30"/>
              <p:cNvSpPr/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105" name="Group 31"/>
            <p:cNvGrpSpPr/>
            <p:nvPr/>
          </p:nvGrpSpPr>
          <p:grpSpPr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3115" name="Oval 32"/>
              <p:cNvSpPr/>
              <p:nvPr/>
            </p:nvSpPr>
            <p:spPr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  <p:txBody>
              <a:bodyPr wrap="none" anchor="ctr" anchorCtr="0"/>
              <a:p>
                <a:endParaRPr dirty="0">
                  <a:latin typeface="Calibri" panose="020F050202020403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25" name="Freeform 33"/>
              <p:cNvSpPr/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106" name="Group 34"/>
            <p:cNvGrpSpPr/>
            <p:nvPr/>
          </p:nvGrpSpPr>
          <p:grpSpPr>
            <a:xfrm>
              <a:off x="4879" y="193"/>
              <a:ext cx="134" cy="385"/>
              <a:chOff x="275" y="191"/>
              <a:chExt cx="161" cy="385"/>
            </a:xfrm>
          </p:grpSpPr>
          <p:sp>
            <p:nvSpPr>
              <p:cNvPr id="3113" name="Oval 35"/>
              <p:cNvSpPr/>
              <p:nvPr/>
            </p:nvSpPr>
            <p:spPr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  <p:txBody>
              <a:bodyPr wrap="none" anchor="ctr" anchorCtr="0"/>
              <a:p>
                <a:endParaRPr dirty="0">
                  <a:latin typeface="Calibri" panose="020F050202020403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23" name="Freeform 36"/>
              <p:cNvSpPr/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107" name="Freeform 37"/>
            <p:cNvSpPr/>
            <p:nvPr/>
          </p:nvSpPr>
          <p:spPr>
            <a:xfrm>
              <a:off x="4727" y="1560"/>
              <a:ext cx="206" cy="2377"/>
            </a:xfrm>
            <a:custGeom>
              <a:avLst/>
              <a:gdLst>
                <a:gd name="txL" fmla="*/ 0 w 206"/>
                <a:gd name="txT" fmla="*/ 0 h 2377"/>
                <a:gd name="txR" fmla="*/ 206 w 206"/>
                <a:gd name="txB" fmla="*/ 2377 h 2377"/>
              </a:gdLst>
              <a:ahLst/>
              <a:cxnLst>
                <a:cxn ang="0">
                  <a:pos x="206" y="2377"/>
                </a:cxn>
                <a:cxn ang="0">
                  <a:pos x="86" y="2100"/>
                </a:cxn>
                <a:cxn ang="0">
                  <a:pos x="9" y="1200"/>
                </a:cxn>
                <a:cxn ang="0">
                  <a:pos x="33" y="0"/>
                </a:cxn>
              </a:cxnLst>
              <a:rect l="txL" t="txT" r="txR" b="tx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108" name="Freeform 38"/>
            <p:cNvSpPr/>
            <p:nvPr/>
          </p:nvSpPr>
          <p:spPr>
            <a:xfrm>
              <a:off x="3892" y="2161"/>
              <a:ext cx="320" cy="1872"/>
            </a:xfrm>
            <a:custGeom>
              <a:avLst/>
              <a:gdLst>
                <a:gd name="txL" fmla="*/ 0 w 384"/>
                <a:gd name="txT" fmla="*/ 0 h 1248"/>
                <a:gd name="txR" fmla="*/ 384 w 384"/>
                <a:gd name="txB" fmla="*/ 1248 h 1248"/>
              </a:gdLst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txL" t="txT" r="txR" b="tx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109" name="Freeform 39"/>
            <p:cNvSpPr/>
            <p:nvPr/>
          </p:nvSpPr>
          <p:spPr>
            <a:xfrm>
              <a:off x="3011" y="2785"/>
              <a:ext cx="321" cy="1296"/>
            </a:xfrm>
            <a:custGeom>
              <a:avLst/>
              <a:gdLst>
                <a:gd name="txL" fmla="*/ 0 w 384"/>
                <a:gd name="txT" fmla="*/ 0 h 1248"/>
                <a:gd name="txR" fmla="*/ 384 w 384"/>
                <a:gd name="txB" fmla="*/ 1248 h 1248"/>
              </a:gdLst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txL" t="txT" r="txR" b="tx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p>
              <a:endParaRPr lang="ru-RU" altLang="en-US"/>
            </a:p>
          </p:txBody>
        </p:sp>
        <p:grpSp>
          <p:nvGrpSpPr>
            <p:cNvPr id="3110" name="Group 40"/>
            <p:cNvGrpSpPr/>
            <p:nvPr/>
          </p:nvGrpSpPr>
          <p:grpSpPr>
            <a:xfrm>
              <a:off x="5328" y="192"/>
              <a:ext cx="134" cy="385"/>
              <a:chOff x="275" y="191"/>
              <a:chExt cx="161" cy="385"/>
            </a:xfrm>
          </p:grpSpPr>
          <p:sp>
            <p:nvSpPr>
              <p:cNvPr id="3111" name="Oval 41"/>
              <p:cNvSpPr/>
              <p:nvPr/>
            </p:nvSpPr>
            <p:spPr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  <p:txBody>
              <a:bodyPr wrap="none" anchor="ctr" anchorCtr="0"/>
              <a:p>
                <a:endParaRPr dirty="0">
                  <a:latin typeface="Calibri" panose="020F050202020403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21" name="Freeform 42"/>
              <p:cNvSpPr/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6335 -0.002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400" b="1" i="0" u="none" strike="noStrike" kern="1200" cap="none" spc="0" normalizeH="0" baseline="0" noProof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Рисунок 6" descr="http://im0-tub-ru.yandex.net/i?id=149354293-62-72&amp;n=21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3" y="549275"/>
            <a:ext cx="6264275" cy="4608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Овал 8"/>
          <p:cNvSpPr/>
          <p:nvPr/>
        </p:nvSpPr>
        <p:spPr>
          <a:xfrm>
            <a:off x="1116013" y="2349500"/>
            <a:ext cx="4535488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0,81+1=0,82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9388" y="1628775"/>
            <a:ext cx="4464050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0,112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0,97              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4" name="Содержимое 5"/>
          <p:cNvSpPr>
            <a:spLocks noGrp="1"/>
          </p:cNvSpPr>
          <p:nvPr>
            <p:ph idx="1"/>
          </p:nvPr>
        </p:nvSpPr>
        <p:spPr>
          <a:xfrm>
            <a:off x="468313" y="6858000"/>
            <a:ext cx="8229600" cy="4525963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endParaRPr b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Графический диктант</a:t>
            </a:r>
            <a:endParaRPr kumimoji="0" lang="ru-RU" sz="4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0825" y="3141663"/>
            <a:ext cx="4443413" cy="696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64:3,2=2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692275" y="3933825"/>
            <a:ext cx="4464050" cy="719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3-1,7=2,7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50825" y="4724400"/>
            <a:ext cx="4537075" cy="771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5) 9,8:10=0,98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908175" y="5661025"/>
            <a:ext cx="4679950" cy="69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6) 8,8:11=8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0" name="Rectangle 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>
              <a:buNone/>
            </a:pPr>
            <a:endParaRPr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AutoNum type="arabicPeriod"/>
            </a:pPr>
            <a:r>
              <a:rPr sz="12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0,81+1=0,82                 </a:t>
            </a:r>
            <a:endParaRPr sz="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None/>
            </a:pPr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31" name="Rectangle 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>
              <a:buNone/>
            </a:pPr>
            <a:endParaRPr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AutoNum type="arabicPeriod"/>
            </a:pPr>
            <a:r>
              <a:rPr sz="12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0,81+1=0,82                 </a:t>
            </a:r>
            <a:endParaRPr sz="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None/>
            </a:pPr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32" name="Rectangle 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>
              <a:buNone/>
            </a:pPr>
            <a:endParaRPr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AutoNum type="arabicPeriod"/>
            </a:pPr>
            <a:r>
              <a:rPr sz="12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0,81+1=0,82                 </a:t>
            </a:r>
            <a:endParaRPr sz="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None/>
            </a:pPr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33" name="Rectangle 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>
              <a:buNone/>
            </a:pPr>
            <a:r>
              <a:rPr sz="12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4.    3-1,7=2,7                       </a:t>
            </a:r>
            <a:endParaRPr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134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>
              <a:buNone/>
            </a:pPr>
            <a:r>
              <a:rPr sz="12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4.    3-1,7=2,7                       </a:t>
            </a:r>
            <a:endParaRPr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135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>
              <a:buNone/>
            </a:pPr>
            <a:endParaRPr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AutoNum type="arabicPeriod"/>
            </a:pPr>
            <a:r>
              <a:rPr sz="12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</a:t>
            </a:r>
            <a:r>
              <a:rPr sz="1200" b="1" u="sng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9</a:t>
            </a:r>
            <a:r>
              <a:rPr sz="12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,8:10=0,98                          </a:t>
            </a:r>
            <a:endParaRPr sz="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None/>
            </a:pPr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36" name="Rectangle 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>
              <a:buNone/>
            </a:pPr>
            <a:endParaRPr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AutoNum type="arabicPeriod"/>
            </a:pPr>
            <a:r>
              <a:rPr sz="12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</a:t>
            </a:r>
            <a:r>
              <a:rPr sz="1200" b="1" u="sng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9</a:t>
            </a:r>
            <a:r>
              <a:rPr sz="12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,8:10=0,98                          </a:t>
            </a:r>
            <a:endParaRPr sz="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None/>
            </a:pPr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37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defTabSz="914400">
              <a:buChar char="•"/>
              <a:tabLst>
                <a:tab pos="457200" algn="l"/>
              </a:tabLst>
            </a:pPr>
            <a:r>
              <a:rPr sz="12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8,8:11= 8</a:t>
            </a:r>
            <a:endParaRPr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138" name="Rectangle 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defTabSz="914400">
              <a:buChar char="•"/>
              <a:tabLst>
                <a:tab pos="457200" algn="l"/>
              </a:tabLst>
            </a:pPr>
            <a:r>
              <a:rPr sz="12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8,8:11= 8</a:t>
            </a:r>
            <a:endParaRPr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5963" y="260350"/>
            <a:ext cx="2179637" cy="2424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11188" y="404813"/>
            <a:ext cx="46085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- - - + - 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2205038"/>
            <a:ext cx="5543550" cy="4157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42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638" y="404813"/>
            <a:ext cx="4213225" cy="3400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WordArt 5" descr="Бумажный пакет"/>
          <p:cNvSpPr>
            <a:spLocks noTextEdit="1"/>
          </p:cNvSpPr>
          <p:nvPr/>
        </p:nvSpPr>
        <p:spPr>
          <a:xfrm rot="319180">
            <a:off x="4471988" y="3935413"/>
            <a:ext cx="4397375" cy="26336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TopLeft">
                <a:rot lat="0" lon="20520000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p>
            <a:pPr algn="ctr"/>
            <a:r>
              <a:rPr lang="ru-RU" altLang="en-US" sz="3600">
                <a:blipFill rotWithShape="0">
                  <a:blip r:embed="rId2"/>
                </a:blipFill>
                <a:latin typeface="Arial" panose="020B0604020202020204" pitchFamily="34" charset="0"/>
                <a:ea typeface="Arial" panose="020B0604020202020204" pitchFamily="34" charset="0"/>
              </a:rPr>
              <a:t>киви</a:t>
            </a:r>
            <a:endParaRPr lang="ru-RU" altLang="en-US" sz="3600">
              <a:blipFill rotWithShape="0">
                <a:blip r:embed="rId2"/>
              </a:blip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172" name="Прямоугольник 4"/>
          <p:cNvSpPr/>
          <p:nvPr/>
        </p:nvSpPr>
        <p:spPr>
          <a:xfrm>
            <a:off x="827088" y="3141663"/>
            <a:ext cx="3097212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9600" i="1" dirty="0">
                <a:latin typeface="Calibri" panose="020F0502020204030204" pitchFamily="34" charset="0"/>
                <a:ea typeface="Arial" panose="020B0604020202020204" pitchFamily="34" charset="0"/>
              </a:rPr>
              <a:t>18,7</a:t>
            </a:r>
            <a:endParaRPr sz="9600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9750" y="2997200"/>
            <a:ext cx="3527425" cy="2232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45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75" y="214313"/>
            <a:ext cx="2214563" cy="2214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Молодцы!!!</a:t>
            </a:r>
            <a:br>
              <a:rPr kumimoji="0" lang="ru-RU" sz="6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урок!!!</a:t>
            </a:r>
            <a:endParaRPr kumimoji="0" lang="ru-RU" sz="6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20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4143375"/>
            <a:ext cx="2857500" cy="2376488"/>
          </a:xfrm>
          <a:ln/>
        </p:spPr>
      </p:pic>
      <p:pic>
        <p:nvPicPr>
          <p:cNvPr id="9221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38" y="4214813"/>
            <a:ext cx="2898775" cy="2143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60" y="642918"/>
            <a:ext cx="6257940" cy="785818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Занимательная  минутка</a:t>
            </a:r>
            <a:endParaRPr kumimoji="0" lang="ru-RU" sz="40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914400" y="1676400"/>
            <a:ext cx="8229600" cy="4525963"/>
          </a:xfrm>
          <a:ln/>
        </p:spPr>
        <p:txBody>
          <a:bodyPr vert="horz" wrap="square" lIns="91440" tIns="45720" rIns="91440" bIns="45720" anchor="t" anchorCtr="0"/>
          <a:p>
            <a:pPr lvl="4" defTabSz="914400">
              <a:buFontTx/>
              <a:buNone/>
              <a:tabLst>
                <a:tab pos="1079500" algn="l"/>
              </a:tabLst>
            </a:pPr>
            <a:r>
              <a:rPr sz="3200" b="1" dirty="0">
                <a:solidFill>
                  <a:srgbClr val="008000"/>
                </a:solidFill>
              </a:rPr>
              <a:t>Разгадай ребус</a:t>
            </a:r>
            <a:endParaRPr sz="3200" b="1" dirty="0">
              <a:solidFill>
                <a:srgbClr val="008000"/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1071563" y="2928938"/>
            <a:ext cx="5929312" cy="2714625"/>
            <a:chOff x="-36" y="1707"/>
            <a:chExt cx="3462" cy="906"/>
          </a:xfrm>
        </p:grpSpPr>
        <p:pic>
          <p:nvPicPr>
            <p:cNvPr id="10256" name="Picture 4" descr="j008856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00" y="1707"/>
              <a:ext cx="1182" cy="9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7" name="WordArt 7"/>
            <p:cNvSpPr>
              <a:spLocks noTextEdit="1"/>
            </p:cNvSpPr>
            <p:nvPr/>
          </p:nvSpPr>
          <p:spPr>
            <a:xfrm>
              <a:off x="-36" y="1707"/>
              <a:ext cx="468" cy="8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ru-RU" altLang="en-US" sz="9600">
                  <a:ln w="12700" cap="flat" cmpd="sng">
                    <a:solidFill>
                      <a:srgbClr val="3333CC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Т</a:t>
              </a:r>
              <a:endParaRPr lang="ru-RU" altLang="en-US" sz="9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10258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8" y="1707"/>
              <a:ext cx="228" cy="4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9" name="WordArt 6"/>
            <p:cNvSpPr>
              <a:spLocks noTextEdit="1"/>
            </p:cNvSpPr>
            <p:nvPr/>
          </p:nvSpPr>
          <p:spPr>
            <a:xfrm>
              <a:off x="2916" y="1707"/>
              <a:ext cx="510" cy="8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ru-RU" altLang="en-US" sz="9600">
                  <a:ln w="12700" cap="flat" cmpd="sng">
                    <a:solidFill>
                      <a:srgbClr val="3333CC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А</a:t>
              </a:r>
              <a:endParaRPr lang="ru-RU" altLang="en-US" sz="9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0245" name="Rectangle 8"/>
          <p:cNvSpPr/>
          <p:nvPr/>
        </p:nvSpPr>
        <p:spPr>
          <a:xfrm>
            <a:off x="57150" y="27098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0" hangingPunct="0"/>
            <a:endParaRPr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10246" name="Rectangle 9"/>
          <p:cNvSpPr/>
          <p:nvPr/>
        </p:nvSpPr>
        <p:spPr>
          <a:xfrm>
            <a:off x="57150" y="27098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0" hangingPunct="0"/>
            <a:endParaRPr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10247" name="Rectangle 32"/>
          <p:cNvSpPr/>
          <p:nvPr/>
        </p:nvSpPr>
        <p:spPr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0" hangingPunct="0"/>
            <a:endParaRPr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grpSp>
        <p:nvGrpSpPr>
          <p:cNvPr id="3" name="Группа 26"/>
          <p:cNvGrpSpPr/>
          <p:nvPr/>
        </p:nvGrpSpPr>
        <p:grpSpPr>
          <a:xfrm>
            <a:off x="1600200" y="2357438"/>
            <a:ext cx="6330950" cy="4011612"/>
            <a:chOff x="4725146" y="2060575"/>
            <a:chExt cx="3991817" cy="2305050"/>
          </a:xfrm>
        </p:grpSpPr>
        <p:pic>
          <p:nvPicPr>
            <p:cNvPr id="10251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6325" y="2060575"/>
              <a:ext cx="1604963" cy="23050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2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0650" y="2205038"/>
              <a:ext cx="358775" cy="431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3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7559" y="2326016"/>
              <a:ext cx="431800" cy="4889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4" name="WordArt 31"/>
            <p:cNvSpPr>
              <a:spLocks noTextEdit="1"/>
            </p:cNvSpPr>
            <p:nvPr/>
          </p:nvSpPr>
          <p:spPr>
            <a:xfrm>
              <a:off x="8316913" y="2565400"/>
              <a:ext cx="400050" cy="919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ru-RU" altLang="en-US" sz="6000">
                  <a:ln w="12700" cap="flat" cmpd="sng">
                    <a:solidFill>
                      <a:srgbClr val="3333CC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ь</a:t>
              </a:r>
              <a:endParaRPr lang="ru-RU" altLang="en-US" sz="60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255" name="Rectangle 33"/>
            <p:cNvSpPr/>
            <p:nvPr/>
          </p:nvSpPr>
          <p:spPr>
            <a:xfrm>
              <a:off x="4725146" y="2544936"/>
              <a:ext cx="1008063" cy="7604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eaLnBrk="0" hangingPunct="0"/>
              <a:r>
                <a:rPr sz="1200" dirty="0">
                  <a:latin typeface="Calibri" panose="020F050202020403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  </a:t>
              </a:r>
              <a:r>
                <a:rPr sz="8000" dirty="0">
                  <a:solidFill>
                    <a:srgbClr val="3366FF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endParaRPr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2643174" y="3000372"/>
            <a:ext cx="25719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ТОЧКА</a:t>
            </a:r>
            <a:endParaRPr kumimoji="0" lang="ru-RU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28926" y="3071810"/>
            <a:ext cx="26986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ДРОБЬ</a:t>
            </a:r>
            <a:endParaRPr kumimoji="0" lang="ru-RU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5" name="Стрелка влево 4">
            <a:hlinkClick r:id="rId1" action="ppaction://hlinksldjump"/>
          </p:cNvPr>
          <p:cNvSpPr/>
          <p:nvPr/>
        </p:nvSpPr>
        <p:spPr>
          <a:xfrm>
            <a:off x="8215313" y="6215063"/>
            <a:ext cx="357188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400" b="1" i="0" u="none" strike="noStrike" kern="1200" cap="none" spc="0" normalizeH="0" baseline="0" noProof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68" name="Содержимое 7"/>
          <p:cNvSpPr>
            <a:spLocks noGrp="1"/>
          </p:cNvSpPr>
          <p:nvPr>
            <p:ph idx="1"/>
          </p:nvPr>
        </p:nvSpPr>
        <p:spPr>
          <a:xfrm>
            <a:off x="250825" y="549275"/>
            <a:ext cx="8229600" cy="4525963"/>
          </a:xfrm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шаблон математичес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математический</Template>
  <TotalTime>0</TotalTime>
  <Words>523</Words>
  <Application>WPS Presentation</Application>
  <PresentationFormat>Экран</PresentationFormat>
  <Paragraphs>85</Paragraphs>
  <Slides>9</Slides>
  <Notes>1</Notes>
  <HiddenSlides>1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шаблон математический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denisprodachin</cp:lastModifiedBy>
  <cp:revision>135</cp:revision>
  <dcterms:created xsi:type="dcterms:W3CDTF">2011-07-12T07:33:19Z</dcterms:created>
  <dcterms:modified xsi:type="dcterms:W3CDTF">2021-01-27T13:00:07Z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1049-11.2.0.9967</vt:lpwstr>
  </property>
</Properties>
</file>