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15"/>
  </p:handoutMasterIdLst>
  <p:sldIdLst>
    <p:sldId id="270" r:id="rId3"/>
    <p:sldId id="268" r:id="rId4"/>
    <p:sldId id="264" r:id="rId5"/>
    <p:sldId id="265" r:id="rId6"/>
    <p:sldId id="262" r:id="rId7"/>
    <p:sldId id="267" r:id="rId8"/>
    <p:sldId id="263" r:id="rId9"/>
    <p:sldId id="278" r:id="rId10"/>
    <p:sldId id="279" r:id="rId11"/>
    <p:sldId id="280" r:id="rId12"/>
    <p:sldId id="281" r:id="rId13"/>
    <p:sldId id="282" r:id="rId14"/>
  </p:sldIdLst>
  <p:sldSz cx="9144000" cy="6858000" type="screen4x3"/>
  <p:notesSz cx="6858000" cy="9144000"/>
  <p:defaultTextStyle>
    <a:defPPr>
      <a:defRPr lang="ru-RU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  <a:srgbClr val="000099"/>
    <a:srgbClr val="660033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76" d="100"/>
          <a:sy n="76" d="100"/>
        </p:scale>
        <p:origin x="-984" y="-84"/>
      </p:cViewPr>
      <p:guideLst>
        <p:guide orient="horz" pos="935"/>
        <p:guide orient="horz" pos="406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handoutMaster" Target="handoutMasters/handoutMaster1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8E17AC2-7C80-48C6-99AA-529A3940D829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p>
            <a:pPr lvl="0" algn="r"/>
            <a:fld id="{9A0DB2DC-4C9A-4742-B13C-FB6460FD3503}" type="slidenum">
              <a:rPr lang="ru-RU" sz="1200" dirty="0">
                <a:latin typeface="Calibri" panose="020F0502020204030204" pitchFamily="34" charset="0"/>
              </a:rPr>
            </a:fld>
            <a:endParaRPr lang="ru-RU" sz="1200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Пустой слайд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3"/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body" idx="1"/>
          </p:nvPr>
        </p:nvSpPr>
        <p:spPr>
          <a:xfrm>
            <a:off x="323850" y="1412875"/>
            <a:ext cx="8496300" cy="496887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Образец </a:t>
            </a:r>
            <a:br>
              <a:rPr dirty="0"/>
            </a:br>
            <a:r>
              <a:rPr dirty="0"/>
              <a:t>текста</a:t>
            </a:r>
            <a:r>
              <a:rPr lang="en-US" altLang="x-none" dirty="0"/>
              <a:t> </a:t>
            </a:r>
            <a:endParaRPr dirty="0"/>
          </a:p>
          <a:p>
            <a:pPr lvl="0"/>
            <a:r>
              <a:rPr dirty="0"/>
              <a:t>Образец </a:t>
            </a:r>
            <a:br>
              <a:rPr dirty="0"/>
            </a:br>
            <a:r>
              <a:rPr dirty="0"/>
              <a:t>текста</a:t>
            </a:r>
            <a:endParaRPr dirty="0"/>
          </a:p>
          <a:p>
            <a:pPr lvl="1"/>
            <a:r>
              <a:rPr dirty="0"/>
              <a:t>Второй уровень</a:t>
            </a:r>
            <a:endParaRPr dirty="0"/>
          </a:p>
        </p:txBody>
      </p:sp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311150" y="214313"/>
            <a:ext cx="8715375" cy="823912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Заголовок</a:t>
            </a:r>
            <a:endParaRPr dirty="0"/>
          </a:p>
        </p:txBody>
      </p:sp>
      <p:pic>
        <p:nvPicPr>
          <p:cNvPr id="1028" name="Picture 4" descr="C:\Documents and Settings\pc118\Мои документы\!02_Проекты - презентации\Дизайн для учебной презентации\spark\line.png"/>
          <p:cNvPicPr>
            <a:picLocks noChangeAspect="1"/>
          </p:cNvPicPr>
          <p:nvPr userDrawn="1"/>
        </p:nvPicPr>
        <p:blipFill>
          <a:blip r:embed="rId4"/>
          <a:srcRect r="1505" b="22279"/>
          <a:stretch>
            <a:fillRect/>
          </a:stretch>
        </p:blipFill>
        <p:spPr>
          <a:xfrm>
            <a:off x="66675" y="1079500"/>
            <a:ext cx="9077325" cy="134938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med">
    <p:wipe dir="r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rtl="0" fontAlgn="base">
        <a:lnSpc>
          <a:spcPct val="85000"/>
        </a:lnSpc>
        <a:spcBef>
          <a:spcPct val="0"/>
        </a:spcBef>
        <a:spcAft>
          <a:spcPct val="0"/>
        </a:spcAft>
        <a:defRPr sz="3600" b="0" baseline="0">
          <a:solidFill>
            <a:srgbClr val="3D3F8F"/>
          </a:solidFill>
          <a:latin typeface="Calibri" panose="020F0502020204030204" pitchFamily="34" charset="0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266700" indent="-266700" algn="l" rtl="0" fontAlgn="base">
        <a:lnSpc>
          <a:spcPct val="90000"/>
        </a:lnSpc>
        <a:spcBef>
          <a:spcPts val="1200"/>
        </a:spcBef>
        <a:spcAft>
          <a:spcPct val="0"/>
        </a:spcAft>
        <a:buSzPct val="80000"/>
        <a:buFontTx/>
        <a:buBlip>
          <a:blip r:embed="rId5"/>
        </a:buBlip>
        <a:defRPr sz="2400" baseline="0">
          <a:solidFill>
            <a:srgbClr val="333333"/>
          </a:solidFill>
          <a:latin typeface="Calibri" panose="020F0502020204030204" pitchFamily="34" charset="0"/>
          <a:ea typeface="+mn-ea"/>
          <a:cs typeface="+mn-cs"/>
        </a:defRPr>
      </a:lvl1pPr>
      <a:lvl2pPr marL="622300" indent="-259080" algn="l" rtl="0" fontAlgn="base">
        <a:spcBef>
          <a:spcPct val="20000"/>
        </a:spcBef>
        <a:spcAft>
          <a:spcPct val="0"/>
        </a:spcAft>
        <a:buSzPct val="50000"/>
        <a:buBlip>
          <a:blip r:embed="rId6"/>
        </a:buBlip>
        <a:defRPr sz="2400">
          <a:solidFill>
            <a:srgbClr val="333333"/>
          </a:solidFill>
          <a:latin typeface="Calibri" panose="020F0502020204030204" pitchFamily="34" charset="0"/>
        </a:defRPr>
      </a:lvl2pPr>
      <a:lvl3pPr marL="1065530" indent="-357505" algn="l" rtl="0" fontAlgn="base">
        <a:spcBef>
          <a:spcPct val="20000"/>
        </a:spcBef>
        <a:spcAft>
          <a:spcPct val="0"/>
        </a:spcAft>
        <a:buSzPct val="50000"/>
        <a:buBlip>
          <a:blip r:embed="rId6"/>
        </a:buBlip>
        <a:defRPr sz="2400">
          <a:solidFill>
            <a:srgbClr val="666666"/>
          </a:solidFill>
          <a:latin typeface="Calibri" panose="020F0502020204030204" pitchFamily="34" charset="0"/>
        </a:defRPr>
      </a:lvl3pPr>
      <a:lvl4pPr marL="1435100" indent="-368300" algn="l" rtl="0" fontAlgn="base">
        <a:spcBef>
          <a:spcPct val="20000"/>
        </a:spcBef>
        <a:spcAft>
          <a:spcPct val="0"/>
        </a:spcAft>
        <a:buSzPct val="50000"/>
        <a:buBlip>
          <a:blip r:embed="rId6"/>
        </a:buBlip>
        <a:defRPr sz="2000">
          <a:solidFill>
            <a:srgbClr val="666666"/>
          </a:solidFill>
          <a:latin typeface="Calibri" panose="020F0502020204030204" pitchFamily="34" charset="0"/>
        </a:defRPr>
      </a:lvl4pPr>
      <a:lvl5pPr marL="1818005" indent="-381000" algn="l" rtl="0" fontAlgn="base">
        <a:spcBef>
          <a:spcPct val="20000"/>
        </a:spcBef>
        <a:spcAft>
          <a:spcPct val="0"/>
        </a:spcAft>
        <a:buSzPct val="50000"/>
        <a:buBlip>
          <a:blip r:embed="rId6"/>
        </a:buBlip>
        <a:defRPr sz="2000">
          <a:solidFill>
            <a:srgbClr val="666666"/>
          </a:solidFill>
          <a:latin typeface="Calibri" panose="020F0502020204030204" pitchFamily="34" charset="0"/>
        </a:defRPr>
      </a:lvl5pPr>
      <a:lvl6pPr marL="2275205" indent="-381000" algn="l" rtl="0" fontAlgn="base">
        <a:spcBef>
          <a:spcPct val="20000"/>
        </a:spcBef>
        <a:spcAft>
          <a:spcPct val="0"/>
        </a:spcAft>
        <a:buSzPct val="50000"/>
        <a:buBlip>
          <a:blip r:embed="rId6"/>
        </a:buBlip>
        <a:defRPr sz="2000">
          <a:solidFill>
            <a:srgbClr val="666666"/>
          </a:solidFill>
          <a:latin typeface="+mn-lt"/>
        </a:defRPr>
      </a:lvl6pPr>
      <a:lvl7pPr marL="2732405" indent="-381000" algn="l" rtl="0" fontAlgn="base">
        <a:spcBef>
          <a:spcPct val="20000"/>
        </a:spcBef>
        <a:spcAft>
          <a:spcPct val="0"/>
        </a:spcAft>
        <a:buSzPct val="50000"/>
        <a:buBlip>
          <a:blip r:embed="rId6"/>
        </a:buBlip>
        <a:defRPr sz="2000">
          <a:solidFill>
            <a:srgbClr val="666666"/>
          </a:solidFill>
          <a:latin typeface="+mn-lt"/>
        </a:defRPr>
      </a:lvl7pPr>
      <a:lvl8pPr marL="3189605" indent="-381000" algn="l" rtl="0" fontAlgn="base">
        <a:spcBef>
          <a:spcPct val="20000"/>
        </a:spcBef>
        <a:spcAft>
          <a:spcPct val="0"/>
        </a:spcAft>
        <a:buSzPct val="50000"/>
        <a:buBlip>
          <a:blip r:embed="rId6"/>
        </a:buBlip>
        <a:defRPr sz="2000">
          <a:solidFill>
            <a:srgbClr val="666666"/>
          </a:solidFill>
          <a:latin typeface="+mn-lt"/>
        </a:defRPr>
      </a:lvl8pPr>
      <a:lvl9pPr marL="3646805" indent="-381000" algn="l" rtl="0" fontAlgn="base">
        <a:spcBef>
          <a:spcPct val="20000"/>
        </a:spcBef>
        <a:spcAft>
          <a:spcPct val="0"/>
        </a:spcAft>
        <a:buSzPct val="50000"/>
        <a:buBlip>
          <a:blip r:embed="rId6"/>
        </a:buBlip>
        <a:defRPr sz="2000">
          <a:solidFill>
            <a:srgbClr val="666666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10" name="Блок-схема: альтернативный процесс 25609"/>
          <p:cNvSpPr/>
          <p:nvPr/>
        </p:nvSpPr>
        <p:spPr>
          <a:xfrm>
            <a:off x="206375" y="1358900"/>
            <a:ext cx="8139113" cy="2970213"/>
          </a:xfrm>
          <a:prstGeom prst="flowChartAlternateProcess">
            <a:avLst/>
          </a:prstGeom>
          <a:gradFill rotWithShape="1">
            <a:gsLst>
              <a:gs pos="0">
                <a:srgbClr val="FF66FF"/>
              </a:gs>
              <a:gs pos="50000">
                <a:srgbClr val="FF66FF">
                  <a:gamma/>
                  <a:shade val="46275"/>
                  <a:invGamma/>
                </a:srgbClr>
              </a:gs>
              <a:gs pos="100000">
                <a:srgbClr val="FF66FF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5611" name="Блок-схема: альтернативный процесс 25610"/>
          <p:cNvSpPr/>
          <p:nvPr/>
        </p:nvSpPr>
        <p:spPr>
          <a:xfrm>
            <a:off x="611188" y="1673225"/>
            <a:ext cx="8039100" cy="2960688"/>
          </a:xfrm>
          <a:prstGeom prst="flowChartAlternateProcess">
            <a:avLst/>
          </a:prstGeom>
          <a:gradFill rotWithShape="1">
            <a:gsLst>
              <a:gs pos="0">
                <a:srgbClr val="00CCFF">
                  <a:gamma/>
                  <a:shade val="46275"/>
                  <a:invGamma/>
                </a:srgbClr>
              </a:gs>
              <a:gs pos="5000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2400" b="1" i="1" u="sng">
                <a:latin typeface="Times New Roman" panose="02020603050405020304" pitchFamily="18" charset="0"/>
                <a:ea typeface="Arial" panose="020B0604020202020204" pitchFamily="34" charset="0"/>
              </a:rPr>
              <a:t>Третьи Забайкальские педагогические чтения:</a:t>
            </a:r>
            <a:endParaRPr sz="2400" b="1" i="1" u="sng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ctr"/>
            <a:r>
              <a:rPr sz="2400" b="1">
                <a:latin typeface="Times New Roman" panose="02020603050405020304" pitchFamily="18" charset="0"/>
                <a:ea typeface="Arial" panose="020B0604020202020204" pitchFamily="34" charset="0"/>
              </a:rPr>
              <a:t>«Актуальность единства воспитания и обучения</a:t>
            </a:r>
            <a:endParaRPr sz="2400" b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ctr"/>
            <a:r>
              <a:rPr sz="2400" b="1">
                <a:latin typeface="Times New Roman" panose="02020603050405020304" pitchFamily="18" charset="0"/>
                <a:ea typeface="Arial" panose="020B0604020202020204" pitchFamily="34" charset="0"/>
              </a:rPr>
              <a:t>в образовательной деятельности:</a:t>
            </a:r>
            <a:endParaRPr sz="2400" b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ctr"/>
            <a:r>
              <a:rPr sz="2400" b="1">
                <a:latin typeface="Times New Roman" panose="02020603050405020304" pitchFamily="18" charset="0"/>
                <a:ea typeface="Arial" panose="020B0604020202020204" pitchFamily="34" charset="0"/>
              </a:rPr>
              <a:t>педагогические стратегии </a:t>
            </a:r>
            <a:endParaRPr sz="2400" b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ctr"/>
            <a:r>
              <a:rPr sz="2400" b="1">
                <a:latin typeface="Times New Roman" panose="02020603050405020304" pitchFamily="18" charset="0"/>
                <a:ea typeface="Arial" panose="020B0604020202020204" pitchFamily="34" charset="0"/>
              </a:rPr>
              <a:t>и технологические решения»</a:t>
            </a:r>
            <a:endParaRPr sz="2400" b="1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25612" name="Подзаголовок 2"/>
          <p:cNvSpPr/>
          <p:nvPr/>
        </p:nvSpPr>
        <p:spPr>
          <a:xfrm>
            <a:off x="5724525" y="5229225"/>
            <a:ext cx="3419475" cy="1439863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0" lvl="0" indent="0" algn="ctr" rtl="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Tx/>
              <a:buSzPct val="80000"/>
              <a:buFontTx/>
              <a:buNone/>
              <a:defRPr sz="2400" baseline="0">
                <a:solidFill>
                  <a:srgbClr val="333333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363855" lvl="1" indent="0" algn="ctr" rtl="0" fontAlgn="base">
              <a:spcBef>
                <a:spcPct val="20000"/>
              </a:spcBef>
              <a:spcAft>
                <a:spcPct val="0"/>
              </a:spcAft>
              <a:buClrTx/>
              <a:buSzPct val="50000"/>
              <a:buFontTx/>
              <a:buNone/>
              <a:defRPr sz="2400">
                <a:solidFill>
                  <a:srgbClr val="333333"/>
                </a:solidFill>
                <a:latin typeface="Calibri" panose="020F0502020204030204" pitchFamily="34" charset="0"/>
              </a:defRPr>
            </a:lvl2pPr>
            <a:lvl3pPr marL="708025" lvl="2" indent="0" algn="ctr" rtl="0" fontAlgn="base">
              <a:spcBef>
                <a:spcPct val="20000"/>
              </a:spcBef>
              <a:spcAft>
                <a:spcPct val="0"/>
              </a:spcAft>
              <a:buClrTx/>
              <a:buSzPct val="50000"/>
              <a:buFontTx/>
              <a:buNone/>
              <a:defRPr sz="2400">
                <a:solidFill>
                  <a:srgbClr val="666666"/>
                </a:solidFill>
                <a:latin typeface="Calibri" panose="020F0502020204030204" pitchFamily="34" charset="0"/>
              </a:defRPr>
            </a:lvl3pPr>
            <a:lvl4pPr marL="1066800" lvl="3" indent="0" algn="ctr" rtl="0" fontAlgn="base">
              <a:spcBef>
                <a:spcPct val="20000"/>
              </a:spcBef>
              <a:spcAft>
                <a:spcPct val="0"/>
              </a:spcAft>
              <a:buClrTx/>
              <a:buSzPct val="50000"/>
              <a:buFontTx/>
              <a:buNone/>
              <a:defRPr sz="2000">
                <a:solidFill>
                  <a:srgbClr val="666666"/>
                </a:solidFill>
                <a:latin typeface="Calibri" panose="020F0502020204030204" pitchFamily="34" charset="0"/>
              </a:defRPr>
            </a:lvl4pPr>
            <a:lvl5pPr marL="1437005" lvl="4" indent="0" algn="ctr" rtl="0" fontAlgn="base">
              <a:spcBef>
                <a:spcPct val="20000"/>
              </a:spcBef>
              <a:spcAft>
                <a:spcPct val="0"/>
              </a:spcAft>
              <a:buClrTx/>
              <a:buSzPct val="50000"/>
              <a:buFontTx/>
              <a:buNone/>
              <a:defRPr sz="2000">
                <a:solidFill>
                  <a:srgbClr val="666666"/>
                </a:solidFill>
                <a:latin typeface="Calibri" panose="020F0502020204030204" pitchFamily="34" charset="0"/>
              </a:defRPr>
            </a:lvl5pPr>
          </a:lstStyle>
          <a:p>
            <a:pPr lvl="0" eaLnBrk="1" hangingPunct="1">
              <a:lnSpc>
                <a:spcPct val="70000"/>
              </a:lnSpc>
            </a:pPr>
            <a:r>
              <a:rPr sz="1800" b="1" i="1">
                <a:solidFill>
                  <a:schemeClr val="tx1"/>
                </a:solidFill>
                <a:latin typeface="Arial" panose="020B0604020202020204" pitchFamily="34" charset="0"/>
              </a:rPr>
              <a:t>Учитель математики М</a:t>
            </a:r>
            <a:r>
              <a:rPr lang="ru-RU" sz="1800" b="1" i="1">
                <a:solidFill>
                  <a:schemeClr val="tx1"/>
                </a:solidFill>
                <a:latin typeface="Arial" panose="020B0604020202020204" pitchFamily="34" charset="0"/>
              </a:rPr>
              <a:t>К</a:t>
            </a:r>
            <a:r>
              <a:rPr sz="1800" b="1" i="1">
                <a:solidFill>
                  <a:schemeClr val="tx1"/>
                </a:solidFill>
                <a:latin typeface="Arial" panose="020B0604020202020204" pitchFamily="34" charset="0"/>
              </a:rPr>
              <a:t>ОУ </a:t>
            </a:r>
            <a:r>
              <a:rPr sz="1800" b="1" i="1">
                <a:solidFill>
                  <a:schemeClr val="tx1"/>
                </a:solidFill>
                <a:latin typeface="Arial" panose="020B0604020202020204" pitchFamily="34" charset="0"/>
              </a:rPr>
              <a:t>«С</a:t>
            </a:r>
            <a:r>
              <a:rPr sz="1800" b="1" i="1">
                <a:solidFill>
                  <a:schemeClr val="tx1"/>
                </a:solidFill>
                <a:latin typeface="Arial" panose="020B0604020202020204" pitchFamily="34" charset="0"/>
              </a:rPr>
              <a:t>ОШ № </a:t>
            </a:r>
            <a:r>
              <a:rPr sz="1800" b="1" i="1">
                <a:solidFill>
                  <a:schemeClr val="tx1"/>
                </a:solidFill>
                <a:latin typeface="Arial" panose="020B0604020202020204" pitchFamily="34" charset="0"/>
              </a:rPr>
              <a:t>6»</a:t>
            </a:r>
            <a:endParaRPr sz="1800" b="1" i="1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lvl="0" eaLnBrk="1" hangingPunct="1">
              <a:lnSpc>
                <a:spcPct val="70000"/>
              </a:lnSpc>
            </a:pPr>
            <a:r>
              <a:rPr sz="1800" b="1" i="1">
                <a:solidFill>
                  <a:schemeClr val="tx1"/>
                </a:solidFill>
                <a:latin typeface="Arial" panose="020B0604020202020204" pitchFamily="34" charset="0"/>
              </a:rPr>
              <a:t>г. </a:t>
            </a:r>
            <a:r>
              <a:rPr sz="1800" b="1" i="1">
                <a:solidFill>
                  <a:schemeClr val="tx1"/>
                </a:solidFill>
                <a:latin typeface="Arial" panose="020B0604020202020204" pitchFamily="34" charset="0"/>
              </a:rPr>
              <a:t>Балей</a:t>
            </a:r>
            <a:endParaRPr sz="1800" b="1" i="1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lvl="0" eaLnBrk="1" hangingPunct="1">
              <a:lnSpc>
                <a:spcPct val="70000"/>
              </a:lnSpc>
            </a:pPr>
            <a:r>
              <a:rPr sz="1800" b="1" i="1" dirty="0" err="1">
                <a:solidFill>
                  <a:schemeClr val="tx1"/>
                </a:solidFill>
                <a:latin typeface="Arial" panose="020B0604020202020204" pitchFamily="34" charset="0"/>
              </a:rPr>
              <a:t>Простакишина</a:t>
            </a:r>
            <a:r>
              <a:rPr sz="1800" b="1" i="1">
                <a:solidFill>
                  <a:schemeClr val="tx1"/>
                </a:solidFill>
                <a:latin typeface="Arial" panose="020B0604020202020204" pitchFamily="34" charset="0"/>
              </a:rPr>
              <a:t> Ольга Александровна</a:t>
            </a:r>
            <a:endParaRPr sz="1800" b="1" i="1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lvl="0" eaLnBrk="1" hangingPunct="1">
              <a:lnSpc>
                <a:spcPct val="70000"/>
              </a:lnSpc>
            </a:pPr>
            <a:endParaRPr sz="1800" b="1" i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2" name="Блок-схема: альтернативный процесс 40961"/>
          <p:cNvSpPr/>
          <p:nvPr/>
        </p:nvSpPr>
        <p:spPr>
          <a:xfrm>
            <a:off x="285750" y="188913"/>
            <a:ext cx="8156575" cy="936625"/>
          </a:xfrm>
          <a:prstGeom prst="flowChartAlternateProcess">
            <a:avLst/>
          </a:prstGeom>
          <a:gradFill rotWithShape="1">
            <a:gsLst>
              <a:gs pos="0">
                <a:srgbClr val="FF66FF"/>
              </a:gs>
              <a:gs pos="50000">
                <a:srgbClr val="FF66FF">
                  <a:gamma/>
                  <a:shade val="46275"/>
                  <a:invGamma/>
                </a:srgbClr>
              </a:gs>
              <a:gs pos="100000">
                <a:srgbClr val="FF66FF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b="1" i="1" dirty="0">
              <a:solidFill>
                <a:schemeClr val="bg1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40964" name="Замещающий текст 40963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r>
              <a:rPr sz="1600" b="1">
                <a:solidFill>
                  <a:schemeClr val="tx1"/>
                </a:solidFill>
                <a:latin typeface="Times New Roman" panose="02020603050405020304" pitchFamily="18" charset="0"/>
              </a:rPr>
              <a:t>В основе этого метода  лежит видоизмененный способ Фалеса, позволяющий использовать тень любой длины.  Для  измерения высоты дерева  необходимо на некотором отдалении от дерева воткнуть в землю шест. Измерив тень любого шеста, вы можете вычислить искомую из пропорции: </a:t>
            </a:r>
            <a:r>
              <a:rPr sz="16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AB:ab</a:t>
            </a:r>
            <a:r>
              <a:rPr sz="1600" b="1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sz="16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=BC:bc</a:t>
            </a:r>
            <a:r>
              <a:rPr sz="1600" b="1">
                <a:solidFill>
                  <a:schemeClr val="tx1"/>
                </a:solidFill>
                <a:latin typeface="Times New Roman" panose="02020603050405020304" pitchFamily="18" charset="0"/>
              </a:rPr>
              <a:t>, так как высота дерева во столько же раз длиннее  высоты шеста, во сколько раз тень дерева длиннее тени шеста.</a:t>
            </a:r>
            <a:endParaRPr sz="1600" b="1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65" name="Блок-схема: альтернативный процесс 40964"/>
          <p:cNvSpPr/>
          <p:nvPr/>
        </p:nvSpPr>
        <p:spPr>
          <a:xfrm>
            <a:off x="430213" y="323850"/>
            <a:ext cx="8237537" cy="936625"/>
          </a:xfrm>
          <a:prstGeom prst="flowChartAlternateProcess">
            <a:avLst/>
          </a:prstGeom>
          <a:gradFill rotWithShape="1">
            <a:gsLst>
              <a:gs pos="0">
                <a:srgbClr val="00CCFF">
                  <a:gamma/>
                  <a:shade val="46275"/>
                  <a:invGamma/>
                </a:srgbClr>
              </a:gs>
              <a:gs pos="5000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2400" b="1" i="1">
                <a:ea typeface="Arial" panose="020B0604020202020204" pitchFamily="34" charset="0"/>
              </a:rPr>
              <a:t>Вспомогательные задачи для групп.</a:t>
            </a:r>
            <a:endParaRPr sz="2400" b="1" i="1">
              <a:ea typeface="Arial" panose="020B0604020202020204" pitchFamily="34" charset="0"/>
            </a:endParaRPr>
          </a:p>
          <a:p>
            <a:pPr algn="ctr"/>
            <a:r>
              <a:rPr sz="2400" b="1" i="1">
                <a:ea typeface="Arial" panose="020B0604020202020204" pitchFamily="34" charset="0"/>
              </a:rPr>
              <a:t>1.  По длине тени</a:t>
            </a:r>
            <a:endParaRPr sz="2400" b="1" i="1">
              <a:ea typeface="Arial" panose="020B0604020202020204" pitchFamily="34" charset="0"/>
            </a:endParaRPr>
          </a:p>
        </p:txBody>
      </p:sp>
      <p:pic>
        <p:nvPicPr>
          <p:cNvPr id="40969" name="Изображение 40968" descr="img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6250" y="3114675"/>
            <a:ext cx="4724400" cy="32670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6" name="Блок-схема: альтернативный процесс 41985"/>
          <p:cNvSpPr/>
          <p:nvPr/>
        </p:nvSpPr>
        <p:spPr>
          <a:xfrm>
            <a:off x="285750" y="188913"/>
            <a:ext cx="8156575" cy="936625"/>
          </a:xfrm>
          <a:prstGeom prst="flowChartAlternateProcess">
            <a:avLst/>
          </a:prstGeom>
          <a:gradFill rotWithShape="1">
            <a:gsLst>
              <a:gs pos="0">
                <a:srgbClr val="FF66FF"/>
              </a:gs>
              <a:gs pos="50000">
                <a:srgbClr val="FF66FF">
                  <a:gamma/>
                  <a:shade val="46275"/>
                  <a:invGamma/>
                </a:srgbClr>
              </a:gs>
              <a:gs pos="100000">
                <a:srgbClr val="FF66FF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b="1" i="1" dirty="0">
              <a:solidFill>
                <a:schemeClr val="bg1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41988" name="Замещающий текст 41987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>
              <a:buNone/>
            </a:pPr>
            <a:r>
              <a:rPr sz="1400"/>
              <a:t>  </a:t>
            </a:r>
            <a:r>
              <a:rPr sz="1600" b="1">
                <a:latin typeface="Times New Roman" panose="02020603050405020304" pitchFamily="18" charset="0"/>
              </a:rPr>
              <a:t>На некотором расстоянии от дерева на ровной земле кладётся зеркало, и отходят от него назад в такую точку, стоя в которой наблюдатель видит верхушку дерева.</a:t>
            </a:r>
            <a:endParaRPr sz="1600" b="1">
              <a:latin typeface="Times New Roman" panose="02020603050405020304" pitchFamily="18" charset="0"/>
            </a:endParaRPr>
          </a:p>
          <a:p>
            <a:pPr>
              <a:buNone/>
            </a:pPr>
            <a:r>
              <a:rPr sz="1600" b="1">
                <a:latin typeface="Times New Roman" panose="02020603050405020304" pitchFamily="18" charset="0"/>
              </a:rPr>
              <a:t>АВ – высота дерева   АС – расстояние от дерева до зеркала  </a:t>
            </a:r>
            <a:r>
              <a:rPr lang="en-US" altLang="x-none" sz="1600" b="1">
                <a:latin typeface="Times New Roman" panose="02020603050405020304" pitchFamily="18" charset="0"/>
              </a:rPr>
              <a:t>CD</a:t>
            </a:r>
            <a:r>
              <a:rPr sz="1600" b="1">
                <a:latin typeface="Times New Roman" panose="02020603050405020304" pitchFamily="18" charset="0"/>
              </a:rPr>
              <a:t> – расстояние от человека до зеркала </a:t>
            </a:r>
            <a:r>
              <a:rPr lang="en-US" altLang="x-none" sz="1600" b="1">
                <a:latin typeface="Times New Roman" panose="02020603050405020304" pitchFamily="18" charset="0"/>
              </a:rPr>
              <a:t>ED</a:t>
            </a:r>
            <a:r>
              <a:rPr sz="1600" b="1">
                <a:latin typeface="Times New Roman" panose="02020603050405020304" pitchFamily="18" charset="0"/>
              </a:rPr>
              <a:t> – рост человека. Треугольник АВС подобен треугольнику </a:t>
            </a:r>
            <a:r>
              <a:rPr lang="en-US" altLang="x-none" sz="1600" b="1">
                <a:latin typeface="Times New Roman" panose="02020603050405020304" pitchFamily="18" charset="0"/>
              </a:rPr>
              <a:t>DEC </a:t>
            </a:r>
            <a:r>
              <a:rPr sz="1600" b="1">
                <a:latin typeface="Times New Roman" panose="02020603050405020304" pitchFamily="18" charset="0"/>
              </a:rPr>
              <a:t>т. к.</a:t>
            </a:r>
            <a:endParaRPr sz="1600" b="1">
              <a:latin typeface="Times New Roman" panose="02020603050405020304" pitchFamily="18" charset="0"/>
            </a:endParaRPr>
          </a:p>
          <a:p>
            <a:pPr>
              <a:buNone/>
            </a:pPr>
            <a:r>
              <a:rPr sz="1600" b="1">
                <a:latin typeface="Times New Roman" panose="02020603050405020304" pitchFamily="18" charset="0"/>
              </a:rPr>
              <a:t> &lt;</a:t>
            </a:r>
            <a:r>
              <a:rPr lang="en-US" altLang="x-none" sz="1600" b="1">
                <a:latin typeface="Times New Roman" panose="02020603050405020304" pitchFamily="18" charset="0"/>
              </a:rPr>
              <a:t>A</a:t>
            </a:r>
            <a:r>
              <a:rPr sz="1600" b="1">
                <a:latin typeface="Times New Roman" panose="02020603050405020304" pitchFamily="18" charset="0"/>
              </a:rPr>
              <a:t> = &lt; </a:t>
            </a:r>
            <a:r>
              <a:rPr lang="en-US" altLang="x-none" sz="1600" b="1">
                <a:latin typeface="Times New Roman" panose="02020603050405020304" pitchFamily="18" charset="0"/>
              </a:rPr>
              <a:t>D</a:t>
            </a:r>
            <a:r>
              <a:rPr sz="1600" b="1">
                <a:latin typeface="Times New Roman" panose="02020603050405020304" pitchFamily="18" charset="0"/>
              </a:rPr>
              <a:t> (перпендикуляр)&lt; </a:t>
            </a:r>
            <a:r>
              <a:rPr lang="en-US" altLang="x-none" sz="1600" b="1">
                <a:latin typeface="Times New Roman" panose="02020603050405020304" pitchFamily="18" charset="0"/>
              </a:rPr>
              <a:t>BCA</a:t>
            </a:r>
            <a:r>
              <a:rPr sz="1600" b="1">
                <a:latin typeface="Times New Roman" panose="02020603050405020304" pitchFamily="18" charset="0"/>
              </a:rPr>
              <a:t> = &lt; </a:t>
            </a:r>
            <a:r>
              <a:rPr lang="en-US" altLang="x-none" sz="1600" b="1">
                <a:latin typeface="Times New Roman" panose="02020603050405020304" pitchFamily="18" charset="0"/>
              </a:rPr>
              <a:t>ECD</a:t>
            </a:r>
            <a:r>
              <a:rPr sz="1600" b="1">
                <a:latin typeface="Times New Roman" panose="02020603050405020304" pitchFamily="18" charset="0"/>
              </a:rPr>
              <a:t> (т. к. по закону отражения света угол падения  равен углу отражения.)</a:t>
            </a:r>
            <a:endParaRPr sz="1600" b="1">
              <a:latin typeface="Times New Roman" panose="02020603050405020304" pitchFamily="18" charset="0"/>
            </a:endParaRPr>
          </a:p>
        </p:txBody>
      </p:sp>
      <p:sp>
        <p:nvSpPr>
          <p:cNvPr id="41989" name="Блок-схема: альтернативный процесс 41988"/>
          <p:cNvSpPr/>
          <p:nvPr/>
        </p:nvSpPr>
        <p:spPr>
          <a:xfrm>
            <a:off x="430213" y="323850"/>
            <a:ext cx="8237537" cy="936625"/>
          </a:xfrm>
          <a:prstGeom prst="flowChartAlternateProcess">
            <a:avLst/>
          </a:prstGeom>
          <a:gradFill rotWithShape="1">
            <a:gsLst>
              <a:gs pos="0">
                <a:srgbClr val="00CCFF">
                  <a:gamma/>
                  <a:shade val="46275"/>
                  <a:invGamma/>
                </a:srgbClr>
              </a:gs>
              <a:gs pos="5000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2400" b="1" i="1">
                <a:latin typeface="Times New Roman" panose="02020603050405020304" pitchFamily="18" charset="0"/>
                <a:ea typeface="Arial" panose="020B0604020202020204" pitchFamily="34" charset="0"/>
              </a:rPr>
              <a:t>2. С помощью зеркала</a:t>
            </a:r>
            <a:r>
              <a:rPr sz="2400" b="1" i="1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  <a:r>
              <a:rPr sz="2400" b="1" i="1"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endParaRPr sz="2400" b="1" i="1">
              <a:effectLst>
                <a:outerShdw blurRad="38100" dist="38100" dir="2700000">
                  <a:srgbClr val="FFFFFF"/>
                </a:outerShdw>
              </a:effectLst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pic>
        <p:nvPicPr>
          <p:cNvPr id="41990" name="Изображение 41989" descr="hgdjjhfhsfgh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6250" y="3100388"/>
            <a:ext cx="6121400" cy="3238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10" name="Блок-схема: альтернативный процесс 43009"/>
          <p:cNvSpPr/>
          <p:nvPr/>
        </p:nvSpPr>
        <p:spPr>
          <a:xfrm>
            <a:off x="285750" y="188913"/>
            <a:ext cx="8156575" cy="936625"/>
          </a:xfrm>
          <a:prstGeom prst="flowChartAlternateProcess">
            <a:avLst/>
          </a:prstGeom>
          <a:gradFill rotWithShape="1">
            <a:gsLst>
              <a:gs pos="0">
                <a:srgbClr val="FF66FF"/>
              </a:gs>
              <a:gs pos="50000">
                <a:srgbClr val="FF66FF">
                  <a:gamma/>
                  <a:shade val="46275"/>
                  <a:invGamma/>
                </a:srgbClr>
              </a:gs>
              <a:gs pos="100000">
                <a:srgbClr val="FF66FF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b="1" i="1" dirty="0">
              <a:solidFill>
                <a:schemeClr val="bg1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43012" name="Замещающий текст 43011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>
              <a:lnSpc>
                <a:spcPct val="80000"/>
              </a:lnSpc>
            </a:pPr>
            <a:r>
              <a:rPr sz="1600" b="1">
                <a:latin typeface="Times New Roman" panose="02020603050405020304" pitchFamily="18" charset="0"/>
              </a:rPr>
              <a:t>Высоту деревьев можно определить  при помощи шеста Этот способ состоит в следующем.</a:t>
            </a:r>
            <a:r>
              <a:rPr sz="1600" b="1">
                <a:latin typeface="Times New Roman" panose="02020603050405020304" pitchFamily="18" charset="0"/>
              </a:rPr>
              <a:t> </a:t>
            </a:r>
            <a:r>
              <a:rPr sz="1600" b="1">
                <a:latin typeface="Times New Roman" panose="02020603050405020304" pitchFamily="18" charset="0"/>
              </a:rPr>
              <a:t>Запасшись шестом выше своего роста, воткните его  в землю отвесно на некотором расстоянии от измеряемого дерева. Отойдите от шеста назад, по продолжению </a:t>
            </a:r>
            <a:r>
              <a:rPr lang="en-US" altLang="x-none" sz="1600" b="1" dirty="0" err="1">
                <a:latin typeface="Times New Roman" panose="02020603050405020304" pitchFamily="18" charset="0"/>
              </a:rPr>
              <a:t>Dd</a:t>
            </a:r>
            <a:r>
              <a:rPr lang="en-US" altLang="x-none" sz="1600" b="1">
                <a:latin typeface="Times New Roman" panose="02020603050405020304" pitchFamily="18" charset="0"/>
              </a:rPr>
              <a:t> </a:t>
            </a:r>
            <a:r>
              <a:rPr sz="1600" b="1">
                <a:latin typeface="Times New Roman" panose="02020603050405020304" pitchFamily="18" charset="0"/>
              </a:rPr>
              <a:t>до того места </a:t>
            </a:r>
            <a:r>
              <a:rPr lang="en-US" altLang="x-none" sz="1600" b="1">
                <a:latin typeface="Times New Roman" panose="02020603050405020304" pitchFamily="18" charset="0"/>
              </a:rPr>
              <a:t>A</a:t>
            </a:r>
            <a:r>
              <a:rPr sz="1600" b="1">
                <a:latin typeface="Times New Roman" panose="02020603050405020304" pitchFamily="18" charset="0"/>
              </a:rPr>
              <a:t>, с которого,  глядя на вершину дерева, вы увидите на одной линии с ней верхнюю точку </a:t>
            </a:r>
            <a:r>
              <a:rPr lang="en-US" altLang="x-none" sz="1600" b="1">
                <a:latin typeface="Times New Roman" panose="02020603050405020304" pitchFamily="18" charset="0"/>
              </a:rPr>
              <a:t>b</a:t>
            </a:r>
            <a:r>
              <a:rPr sz="1600" b="1">
                <a:latin typeface="Times New Roman" panose="02020603050405020304" pitchFamily="18" charset="0"/>
              </a:rPr>
              <a:t> шеста. Затем, не меня положения головы, смотрите по направлению горизонтальной прямой  </a:t>
            </a:r>
            <a:r>
              <a:rPr sz="1600" b="1" dirty="0" err="1">
                <a:latin typeface="Times New Roman" panose="02020603050405020304" pitchFamily="18" charset="0"/>
              </a:rPr>
              <a:t>аС</a:t>
            </a:r>
            <a:r>
              <a:rPr sz="1600" b="1">
                <a:latin typeface="Times New Roman" panose="02020603050405020304" pitchFamily="18" charset="0"/>
              </a:rPr>
              <a:t>, замечая точки с и С, в которых луч зрения встречает шест и ствол. Попросите помощника сделать в этих местах  пометки, и наблюдение окончено.</a:t>
            </a:r>
            <a:r>
              <a:rPr sz="1600" b="1">
                <a:latin typeface="Times New Roman" panose="02020603050405020304" pitchFamily="18" charset="0"/>
              </a:rPr>
              <a:t> </a:t>
            </a:r>
            <a:r>
              <a:rPr sz="1600" b="1">
                <a:latin typeface="Times New Roman" panose="02020603050405020304" pitchFamily="18" charset="0"/>
              </a:rPr>
              <a:t>&lt;</a:t>
            </a:r>
            <a:r>
              <a:rPr lang="en-US" altLang="x-none" sz="1600" b="1">
                <a:latin typeface="Times New Roman" panose="02020603050405020304" pitchFamily="18" charset="0"/>
              </a:rPr>
              <a:t>C</a:t>
            </a:r>
            <a:r>
              <a:rPr sz="1600" b="1">
                <a:latin typeface="Times New Roman" panose="02020603050405020304" pitchFamily="18" charset="0"/>
              </a:rPr>
              <a:t> = &lt;</a:t>
            </a:r>
            <a:r>
              <a:rPr lang="en-US" altLang="x-none" sz="1600" b="1">
                <a:latin typeface="Times New Roman" panose="02020603050405020304" pitchFamily="18" charset="0"/>
              </a:rPr>
              <a:t>c </a:t>
            </a:r>
            <a:r>
              <a:rPr sz="1600" b="1">
                <a:latin typeface="Times New Roman" panose="02020603050405020304" pitchFamily="18" charset="0"/>
              </a:rPr>
              <a:t>т. к. дерево и шест находятся перпендикулярно</a:t>
            </a:r>
            <a:r>
              <a:rPr sz="1600" b="1">
                <a:latin typeface="Times New Roman" panose="02020603050405020304" pitchFamily="18" charset="0"/>
              </a:rPr>
              <a:t> . </a:t>
            </a:r>
            <a:r>
              <a:rPr sz="1600" b="1">
                <a:latin typeface="Times New Roman" panose="02020603050405020304" pitchFamily="18" charset="0"/>
              </a:rPr>
              <a:t>&lt;</a:t>
            </a:r>
            <a:r>
              <a:rPr lang="en-US" altLang="x-none" sz="1600" b="1">
                <a:latin typeface="Times New Roman" panose="02020603050405020304" pitchFamily="18" charset="0"/>
              </a:rPr>
              <a:t>B</a:t>
            </a:r>
            <a:r>
              <a:rPr sz="1600" b="1">
                <a:latin typeface="Times New Roman" panose="02020603050405020304" pitchFamily="18" charset="0"/>
              </a:rPr>
              <a:t> = &lt;</a:t>
            </a:r>
            <a:r>
              <a:rPr lang="en-US" altLang="x-none" sz="1600" b="1">
                <a:latin typeface="Times New Roman" panose="02020603050405020304" pitchFamily="18" charset="0"/>
              </a:rPr>
              <a:t>b </a:t>
            </a:r>
            <a:r>
              <a:rPr sz="1600" b="1">
                <a:latin typeface="Times New Roman" panose="02020603050405020304" pitchFamily="18" charset="0"/>
              </a:rPr>
              <a:t>т. к. угол, под которым человек смотрит на дерево  и  на шест одинаковый =&gt; треугольник </a:t>
            </a:r>
            <a:r>
              <a:rPr lang="en-US" altLang="x-none" sz="1600" b="1" dirty="0" err="1">
                <a:latin typeface="Times New Roman" panose="02020603050405020304" pitchFamily="18" charset="0"/>
              </a:rPr>
              <a:t>abc</a:t>
            </a:r>
            <a:r>
              <a:rPr lang="en-US" altLang="x-none" sz="1600" b="1">
                <a:latin typeface="Times New Roman" panose="02020603050405020304" pitchFamily="18" charset="0"/>
              </a:rPr>
              <a:t> </a:t>
            </a:r>
            <a:r>
              <a:rPr sz="1600" b="1">
                <a:latin typeface="Times New Roman" panose="02020603050405020304" pitchFamily="18" charset="0"/>
              </a:rPr>
              <a:t>подобен треугольнику </a:t>
            </a:r>
            <a:r>
              <a:rPr lang="en-US" altLang="x-none" sz="1600" b="1" dirty="0" err="1">
                <a:latin typeface="Times New Roman" panose="02020603050405020304" pitchFamily="18" charset="0"/>
              </a:rPr>
              <a:t>aBC</a:t>
            </a:r>
            <a:r>
              <a:rPr sz="1600" b="1">
                <a:latin typeface="Times New Roman" panose="02020603050405020304" pitchFamily="18" charset="0"/>
              </a:rPr>
              <a:t>.</a:t>
            </a:r>
            <a:endParaRPr sz="1600" b="1">
              <a:latin typeface="Times New Roman" panose="02020603050405020304" pitchFamily="18" charset="0"/>
            </a:endParaRPr>
          </a:p>
        </p:txBody>
      </p:sp>
      <p:sp>
        <p:nvSpPr>
          <p:cNvPr id="43013" name="Блок-схема: альтернативный процесс 43012"/>
          <p:cNvSpPr/>
          <p:nvPr/>
        </p:nvSpPr>
        <p:spPr>
          <a:xfrm>
            <a:off x="430213" y="323850"/>
            <a:ext cx="8237537" cy="936625"/>
          </a:xfrm>
          <a:prstGeom prst="flowChartAlternateProcess">
            <a:avLst/>
          </a:prstGeom>
          <a:gradFill rotWithShape="1">
            <a:gsLst>
              <a:gs pos="0">
                <a:srgbClr val="00CCFF">
                  <a:gamma/>
                  <a:shade val="46275"/>
                  <a:invGamma/>
                </a:srgbClr>
              </a:gs>
              <a:gs pos="5000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2400" b="1" i="1">
                <a:latin typeface="Times New Roman" panose="02020603050405020304" pitchFamily="18" charset="0"/>
                <a:ea typeface="Arial" panose="020B0604020202020204" pitchFamily="34" charset="0"/>
              </a:rPr>
              <a:t>3. С использованием шеста.</a:t>
            </a:r>
            <a:endParaRPr sz="2400" b="1" i="1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pic>
        <p:nvPicPr>
          <p:cNvPr id="43015" name="Изображение 43014" descr="gfcgcyuij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313" y="3484563"/>
            <a:ext cx="4770437" cy="30162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3" name="Блок-схема: альтернативный процесс 22532"/>
          <p:cNvSpPr/>
          <p:nvPr/>
        </p:nvSpPr>
        <p:spPr>
          <a:xfrm>
            <a:off x="179388" y="188913"/>
            <a:ext cx="4537075" cy="896937"/>
          </a:xfrm>
          <a:prstGeom prst="flowChartAlternateProcess">
            <a:avLst/>
          </a:prstGeom>
          <a:gradFill rotWithShape="1">
            <a:gsLst>
              <a:gs pos="0">
                <a:srgbClr val="FF66FF"/>
              </a:gs>
              <a:gs pos="50000">
                <a:srgbClr val="FF66FF">
                  <a:gamma/>
                  <a:shade val="46275"/>
                  <a:invGamma/>
                </a:srgbClr>
              </a:gs>
              <a:gs pos="100000">
                <a:srgbClr val="FF66FF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2534" name="Блок-схема: альтернативный процесс 22533"/>
          <p:cNvSpPr/>
          <p:nvPr/>
        </p:nvSpPr>
        <p:spPr>
          <a:xfrm>
            <a:off x="323850" y="260350"/>
            <a:ext cx="4537075" cy="896938"/>
          </a:xfrm>
          <a:prstGeom prst="flowChartAlternateProcess">
            <a:avLst/>
          </a:prstGeom>
          <a:gradFill rotWithShape="1">
            <a:gsLst>
              <a:gs pos="0">
                <a:srgbClr val="00CCFF">
                  <a:gamma/>
                  <a:shade val="46275"/>
                  <a:invGamma/>
                </a:srgbClr>
              </a:gs>
              <a:gs pos="5000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2400" b="1" i="1">
                <a:latin typeface="Times New Roman" panose="02020603050405020304" pitchFamily="18" charset="0"/>
                <a:ea typeface="Arial" panose="020B0604020202020204" pitchFamily="34" charset="0"/>
              </a:rPr>
              <a:t>Мастер-класс</a:t>
            </a:r>
            <a:r>
              <a:rPr sz="2400" b="1">
                <a:latin typeface="Times New Roman" panose="02020603050405020304" pitchFamily="18" charset="0"/>
                <a:ea typeface="Arial" panose="020B0604020202020204" pitchFamily="34" charset="0"/>
              </a:rPr>
              <a:t> :</a:t>
            </a:r>
            <a:endParaRPr sz="2400" b="1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22537" name="Блок-схема: альтернативный процесс 22536"/>
          <p:cNvSpPr/>
          <p:nvPr/>
        </p:nvSpPr>
        <p:spPr>
          <a:xfrm>
            <a:off x="657225" y="1412875"/>
            <a:ext cx="8018463" cy="5111750"/>
          </a:xfrm>
          <a:prstGeom prst="flowChartAlternateProcess">
            <a:avLst/>
          </a:prstGeom>
          <a:gradFill rotWithShape="1">
            <a:gsLst>
              <a:gs pos="0">
                <a:srgbClr val="FF66FF"/>
              </a:gs>
              <a:gs pos="50000">
                <a:srgbClr val="FF66FF">
                  <a:gamma/>
                  <a:shade val="46275"/>
                  <a:invGamma/>
                </a:srgbClr>
              </a:gs>
              <a:gs pos="100000">
                <a:srgbClr val="FF66FF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2538" name="Блок-схема: альтернативный процесс 22537"/>
          <p:cNvSpPr/>
          <p:nvPr/>
        </p:nvSpPr>
        <p:spPr>
          <a:xfrm>
            <a:off x="1016000" y="1628775"/>
            <a:ext cx="7875588" cy="5111750"/>
          </a:xfrm>
          <a:prstGeom prst="flowChartAlternateProcess">
            <a:avLst/>
          </a:prstGeom>
          <a:gradFill rotWithShape="1">
            <a:gsLst>
              <a:gs pos="0">
                <a:srgbClr val="00CCFF">
                  <a:gamma/>
                  <a:shade val="46275"/>
                  <a:invGamma/>
                </a:srgbClr>
              </a:gs>
              <a:gs pos="5000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2400" b="1">
                <a:ea typeface="Arial" panose="020B0604020202020204" pitchFamily="34" charset="0"/>
              </a:rPr>
              <a:t>«Воспитательный потенциал </a:t>
            </a:r>
            <a:endParaRPr sz="2400" b="1">
              <a:ea typeface="Arial" panose="020B0604020202020204" pitchFamily="34" charset="0"/>
            </a:endParaRPr>
          </a:p>
          <a:p>
            <a:pPr algn="ctr"/>
            <a:endParaRPr sz="2400" b="1">
              <a:ea typeface="Arial" panose="020B0604020202020204" pitchFamily="34" charset="0"/>
            </a:endParaRPr>
          </a:p>
          <a:p>
            <a:pPr algn="ctr"/>
            <a:r>
              <a:rPr sz="2400" b="1">
                <a:ea typeface="Arial" panose="020B0604020202020204" pitchFamily="34" charset="0"/>
              </a:rPr>
              <a:t>проблемного обучения </a:t>
            </a:r>
            <a:endParaRPr sz="2400" b="1">
              <a:ea typeface="Arial" panose="020B0604020202020204" pitchFamily="34" charset="0"/>
            </a:endParaRPr>
          </a:p>
          <a:p>
            <a:pPr algn="ctr"/>
            <a:endParaRPr sz="2400" b="1">
              <a:ea typeface="Arial" panose="020B0604020202020204" pitchFamily="34" charset="0"/>
            </a:endParaRPr>
          </a:p>
          <a:p>
            <a:pPr algn="ctr"/>
            <a:r>
              <a:rPr sz="2400" b="1">
                <a:ea typeface="Arial" panose="020B0604020202020204" pitchFamily="34" charset="0"/>
              </a:rPr>
              <a:t>и основные направления его реализации</a:t>
            </a:r>
            <a:endParaRPr sz="2400" b="1">
              <a:ea typeface="Arial" panose="020B0604020202020204" pitchFamily="34" charset="0"/>
            </a:endParaRPr>
          </a:p>
          <a:p>
            <a:pPr algn="ctr"/>
            <a:endParaRPr sz="2400" b="1">
              <a:ea typeface="Arial" panose="020B0604020202020204" pitchFamily="34" charset="0"/>
            </a:endParaRPr>
          </a:p>
          <a:p>
            <a:pPr algn="ctr"/>
            <a:r>
              <a:rPr sz="2400" b="1">
                <a:ea typeface="Arial" panose="020B0604020202020204" pitchFamily="34" charset="0"/>
              </a:rPr>
              <a:t> на уроках математики».</a:t>
            </a:r>
            <a:endParaRPr sz="2400" b="1"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4" grpId="0" animBg="1"/>
      <p:bldP spid="225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sz="2400" b="1" i="1">
                <a:solidFill>
                  <a:schemeClr val="tx1"/>
                </a:solidFill>
                <a:latin typeface="Times New Roman" panose="02020603050405020304" pitchFamily="18" charset="0"/>
              </a:rPr>
              <a:t>Технология проблемного обучения</a:t>
            </a:r>
            <a:br>
              <a:rPr sz="2400" b="1" i="1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sz="2400" b="1" i="1">
                <a:solidFill>
                  <a:schemeClr val="tx1"/>
                </a:solidFill>
                <a:latin typeface="Times New Roman" panose="02020603050405020304" pitchFamily="18" charset="0"/>
              </a:rPr>
              <a:t>- это организация учебного процесса, которая предполагает:</a:t>
            </a:r>
            <a:endParaRPr sz="2400" b="1" i="1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39" name="Freeform 26"/>
          <p:cNvSpPr/>
          <p:nvPr/>
        </p:nvSpPr>
        <p:spPr>
          <a:xfrm>
            <a:off x="5202238" y="3924300"/>
            <a:ext cx="3238500" cy="2555875"/>
          </a:xfrm>
          <a:custGeom>
            <a:avLst/>
            <a:gdLst>
              <a:gd name="txL" fmla="*/ 0 w 822"/>
              <a:gd name="txT" fmla="*/ 0 h 667"/>
              <a:gd name="txR" fmla="*/ 822 w 822"/>
              <a:gd name="txB" fmla="*/ 667 h 667"/>
            </a:gdLst>
            <a:ahLst/>
            <a:cxnLst>
              <a:cxn ang="0">
                <a:pos x="173358" y="1253487"/>
              </a:cxn>
              <a:cxn ang="0">
                <a:pos x="224577" y="1245821"/>
              </a:cxn>
              <a:cxn ang="0">
                <a:pos x="275797" y="1253487"/>
              </a:cxn>
              <a:cxn ang="0">
                <a:pos x="362475" y="1303320"/>
              </a:cxn>
              <a:cxn ang="0">
                <a:pos x="445214" y="1353153"/>
              </a:cxn>
              <a:cxn ang="0">
                <a:pos x="488554" y="1368486"/>
              </a:cxn>
              <a:cxn ang="0">
                <a:pos x="527953" y="1353153"/>
              </a:cxn>
              <a:cxn ang="0">
                <a:pos x="551593" y="1314820"/>
              </a:cxn>
              <a:cxn ang="0">
                <a:pos x="1631139" y="544328"/>
              </a:cxn>
              <a:cxn ang="0">
                <a:pos x="1694179" y="513661"/>
              </a:cxn>
              <a:cxn ang="0">
                <a:pos x="1713878" y="471495"/>
              </a:cxn>
              <a:cxn ang="0">
                <a:pos x="1690239" y="413996"/>
              </a:cxn>
              <a:cxn ang="0">
                <a:pos x="1627199" y="321997"/>
              </a:cxn>
              <a:cxn ang="0">
                <a:pos x="1595680" y="256831"/>
              </a:cxn>
              <a:cxn ang="0">
                <a:pos x="1587800" y="199331"/>
              </a:cxn>
              <a:cxn ang="0">
                <a:pos x="1607500" y="130332"/>
              </a:cxn>
              <a:cxn ang="0">
                <a:pos x="1650839" y="80499"/>
              </a:cxn>
              <a:cxn ang="0">
                <a:pos x="1713878" y="38333"/>
              </a:cxn>
              <a:cxn ang="0">
                <a:pos x="1796617" y="11500"/>
              </a:cxn>
              <a:cxn ang="0">
                <a:pos x="1879356" y="0"/>
              </a:cxn>
              <a:cxn ang="0">
                <a:pos x="1966035" y="3833"/>
              </a:cxn>
              <a:cxn ang="0">
                <a:pos x="2048774" y="23000"/>
              </a:cxn>
              <a:cxn ang="0">
                <a:pos x="2103934" y="49833"/>
              </a:cxn>
              <a:cxn ang="0">
                <a:pos x="2159093" y="91999"/>
              </a:cxn>
              <a:cxn ang="0">
                <a:pos x="2198492" y="141832"/>
              </a:cxn>
              <a:cxn ang="0">
                <a:pos x="2210312" y="210831"/>
              </a:cxn>
              <a:cxn ang="0">
                <a:pos x="2198492" y="260664"/>
              </a:cxn>
              <a:cxn ang="0">
                <a:pos x="2166973" y="318163"/>
              </a:cxn>
              <a:cxn ang="0">
                <a:pos x="2092114" y="425496"/>
              </a:cxn>
              <a:cxn ang="0">
                <a:pos x="2076354" y="471495"/>
              </a:cxn>
              <a:cxn ang="0">
                <a:pos x="2080294" y="498328"/>
              </a:cxn>
              <a:cxn ang="0">
                <a:pos x="2107874" y="525161"/>
              </a:cxn>
              <a:cxn ang="0">
                <a:pos x="2159093" y="544328"/>
              </a:cxn>
              <a:cxn ang="0">
                <a:pos x="559473" y="2556807"/>
              </a:cxn>
              <a:cxn ang="0">
                <a:pos x="535833" y="1747982"/>
              </a:cxn>
              <a:cxn ang="0">
                <a:pos x="508254" y="1724982"/>
              </a:cxn>
              <a:cxn ang="0">
                <a:pos x="476734" y="1724982"/>
              </a:cxn>
              <a:cxn ang="0">
                <a:pos x="417635" y="1755648"/>
              </a:cxn>
              <a:cxn ang="0">
                <a:pos x="295496" y="1832314"/>
              </a:cxn>
              <a:cxn ang="0">
                <a:pos x="232457" y="1855314"/>
              </a:cxn>
              <a:cxn ang="0">
                <a:pos x="185178" y="1851481"/>
              </a:cxn>
              <a:cxn ang="0">
                <a:pos x="133958" y="1832314"/>
              </a:cxn>
              <a:cxn ang="0">
                <a:pos x="74859" y="1774815"/>
              </a:cxn>
              <a:cxn ang="0">
                <a:pos x="31520" y="1709649"/>
              </a:cxn>
              <a:cxn ang="0">
                <a:pos x="7880" y="1625316"/>
              </a:cxn>
              <a:cxn ang="0">
                <a:pos x="3940" y="1502651"/>
              </a:cxn>
              <a:cxn ang="0">
                <a:pos x="27580" y="1402986"/>
              </a:cxn>
              <a:cxn ang="0">
                <a:pos x="70919" y="1333986"/>
              </a:cxn>
              <a:cxn ang="0">
                <a:pos x="122138" y="1280320"/>
              </a:cxn>
            </a:cxnLst>
            <a:rect l="txL" t="txT" r="txR" b="txB"/>
            <a:pathLst>
              <a:path w="822" h="667">
                <a:moveTo>
                  <a:pt x="35" y="332"/>
                </a:moveTo>
                <a:lnTo>
                  <a:pt x="39" y="329"/>
                </a:lnTo>
                <a:lnTo>
                  <a:pt x="44" y="327"/>
                </a:lnTo>
                <a:lnTo>
                  <a:pt x="48" y="326"/>
                </a:lnTo>
                <a:lnTo>
                  <a:pt x="53" y="325"/>
                </a:lnTo>
                <a:lnTo>
                  <a:pt x="57" y="325"/>
                </a:lnTo>
                <a:lnTo>
                  <a:pt x="61" y="325"/>
                </a:lnTo>
                <a:lnTo>
                  <a:pt x="66" y="326"/>
                </a:lnTo>
                <a:lnTo>
                  <a:pt x="70" y="327"/>
                </a:lnTo>
                <a:lnTo>
                  <a:pt x="77" y="331"/>
                </a:lnTo>
                <a:lnTo>
                  <a:pt x="85" y="335"/>
                </a:lnTo>
                <a:lnTo>
                  <a:pt x="92" y="340"/>
                </a:lnTo>
                <a:lnTo>
                  <a:pt x="99" y="345"/>
                </a:lnTo>
                <a:lnTo>
                  <a:pt x="107" y="349"/>
                </a:lnTo>
                <a:lnTo>
                  <a:pt x="113" y="353"/>
                </a:lnTo>
                <a:lnTo>
                  <a:pt x="119" y="356"/>
                </a:lnTo>
                <a:lnTo>
                  <a:pt x="121" y="357"/>
                </a:lnTo>
                <a:lnTo>
                  <a:pt x="124" y="357"/>
                </a:lnTo>
                <a:lnTo>
                  <a:pt x="129" y="356"/>
                </a:lnTo>
                <a:lnTo>
                  <a:pt x="132" y="355"/>
                </a:lnTo>
                <a:lnTo>
                  <a:pt x="134" y="353"/>
                </a:lnTo>
                <a:lnTo>
                  <a:pt x="136" y="350"/>
                </a:lnTo>
                <a:lnTo>
                  <a:pt x="138" y="347"/>
                </a:lnTo>
                <a:lnTo>
                  <a:pt x="140" y="343"/>
                </a:lnTo>
                <a:lnTo>
                  <a:pt x="142" y="338"/>
                </a:lnTo>
                <a:lnTo>
                  <a:pt x="142" y="142"/>
                </a:lnTo>
                <a:lnTo>
                  <a:pt x="414" y="142"/>
                </a:lnTo>
                <a:lnTo>
                  <a:pt x="421" y="139"/>
                </a:lnTo>
                <a:lnTo>
                  <a:pt x="426" y="137"/>
                </a:lnTo>
                <a:lnTo>
                  <a:pt x="430" y="134"/>
                </a:lnTo>
                <a:lnTo>
                  <a:pt x="432" y="130"/>
                </a:lnTo>
                <a:lnTo>
                  <a:pt x="434" y="127"/>
                </a:lnTo>
                <a:lnTo>
                  <a:pt x="435" y="123"/>
                </a:lnTo>
                <a:lnTo>
                  <a:pt x="434" y="120"/>
                </a:lnTo>
                <a:lnTo>
                  <a:pt x="433" y="116"/>
                </a:lnTo>
                <a:lnTo>
                  <a:pt x="429" y="108"/>
                </a:lnTo>
                <a:lnTo>
                  <a:pt x="424" y="100"/>
                </a:lnTo>
                <a:lnTo>
                  <a:pt x="418" y="92"/>
                </a:lnTo>
                <a:lnTo>
                  <a:pt x="413" y="84"/>
                </a:lnTo>
                <a:lnTo>
                  <a:pt x="409" y="77"/>
                </a:lnTo>
                <a:lnTo>
                  <a:pt x="406" y="71"/>
                </a:lnTo>
                <a:lnTo>
                  <a:pt x="405" y="67"/>
                </a:lnTo>
                <a:lnTo>
                  <a:pt x="404" y="64"/>
                </a:lnTo>
                <a:lnTo>
                  <a:pt x="403" y="58"/>
                </a:lnTo>
                <a:lnTo>
                  <a:pt x="403" y="52"/>
                </a:lnTo>
                <a:lnTo>
                  <a:pt x="404" y="46"/>
                </a:lnTo>
                <a:lnTo>
                  <a:pt x="406" y="39"/>
                </a:lnTo>
                <a:lnTo>
                  <a:pt x="408" y="34"/>
                </a:lnTo>
                <a:lnTo>
                  <a:pt x="411" y="29"/>
                </a:lnTo>
                <a:lnTo>
                  <a:pt x="415" y="25"/>
                </a:lnTo>
                <a:lnTo>
                  <a:pt x="419" y="21"/>
                </a:lnTo>
                <a:lnTo>
                  <a:pt x="424" y="17"/>
                </a:lnTo>
                <a:lnTo>
                  <a:pt x="430" y="13"/>
                </a:lnTo>
                <a:lnTo>
                  <a:pt x="435" y="10"/>
                </a:lnTo>
                <a:lnTo>
                  <a:pt x="443" y="7"/>
                </a:lnTo>
                <a:lnTo>
                  <a:pt x="449" y="5"/>
                </a:lnTo>
                <a:lnTo>
                  <a:pt x="456" y="3"/>
                </a:lnTo>
                <a:lnTo>
                  <a:pt x="463" y="1"/>
                </a:lnTo>
                <a:lnTo>
                  <a:pt x="470" y="0"/>
                </a:lnTo>
                <a:lnTo>
                  <a:pt x="477" y="0"/>
                </a:lnTo>
                <a:lnTo>
                  <a:pt x="485" y="0"/>
                </a:lnTo>
                <a:lnTo>
                  <a:pt x="492" y="0"/>
                </a:lnTo>
                <a:lnTo>
                  <a:pt x="499" y="1"/>
                </a:lnTo>
                <a:lnTo>
                  <a:pt x="506" y="2"/>
                </a:lnTo>
                <a:lnTo>
                  <a:pt x="513" y="4"/>
                </a:lnTo>
                <a:lnTo>
                  <a:pt x="520" y="6"/>
                </a:lnTo>
                <a:lnTo>
                  <a:pt x="525" y="8"/>
                </a:lnTo>
                <a:lnTo>
                  <a:pt x="528" y="9"/>
                </a:lnTo>
                <a:lnTo>
                  <a:pt x="534" y="13"/>
                </a:lnTo>
                <a:lnTo>
                  <a:pt x="540" y="17"/>
                </a:lnTo>
                <a:lnTo>
                  <a:pt x="545" y="21"/>
                </a:lnTo>
                <a:lnTo>
                  <a:pt x="548" y="24"/>
                </a:lnTo>
                <a:lnTo>
                  <a:pt x="550" y="26"/>
                </a:lnTo>
                <a:lnTo>
                  <a:pt x="555" y="32"/>
                </a:lnTo>
                <a:lnTo>
                  <a:pt x="558" y="37"/>
                </a:lnTo>
                <a:lnTo>
                  <a:pt x="560" y="42"/>
                </a:lnTo>
                <a:lnTo>
                  <a:pt x="561" y="48"/>
                </a:lnTo>
                <a:lnTo>
                  <a:pt x="561" y="55"/>
                </a:lnTo>
                <a:lnTo>
                  <a:pt x="560" y="61"/>
                </a:lnTo>
                <a:lnTo>
                  <a:pt x="559" y="64"/>
                </a:lnTo>
                <a:lnTo>
                  <a:pt x="558" y="68"/>
                </a:lnTo>
                <a:lnTo>
                  <a:pt x="554" y="75"/>
                </a:lnTo>
                <a:lnTo>
                  <a:pt x="552" y="79"/>
                </a:lnTo>
                <a:lnTo>
                  <a:pt x="550" y="83"/>
                </a:lnTo>
                <a:lnTo>
                  <a:pt x="540" y="96"/>
                </a:lnTo>
                <a:lnTo>
                  <a:pt x="534" y="106"/>
                </a:lnTo>
                <a:lnTo>
                  <a:pt x="531" y="111"/>
                </a:lnTo>
                <a:lnTo>
                  <a:pt x="529" y="115"/>
                </a:lnTo>
                <a:lnTo>
                  <a:pt x="527" y="119"/>
                </a:lnTo>
                <a:lnTo>
                  <a:pt x="527" y="123"/>
                </a:lnTo>
                <a:lnTo>
                  <a:pt x="527" y="127"/>
                </a:lnTo>
                <a:lnTo>
                  <a:pt x="527" y="129"/>
                </a:lnTo>
                <a:lnTo>
                  <a:pt x="528" y="130"/>
                </a:lnTo>
                <a:lnTo>
                  <a:pt x="530" y="132"/>
                </a:lnTo>
                <a:lnTo>
                  <a:pt x="531" y="134"/>
                </a:lnTo>
                <a:lnTo>
                  <a:pt x="535" y="137"/>
                </a:lnTo>
                <a:lnTo>
                  <a:pt x="538" y="138"/>
                </a:lnTo>
                <a:lnTo>
                  <a:pt x="541" y="140"/>
                </a:lnTo>
                <a:lnTo>
                  <a:pt x="548" y="142"/>
                </a:lnTo>
                <a:lnTo>
                  <a:pt x="822" y="142"/>
                </a:lnTo>
                <a:lnTo>
                  <a:pt x="822" y="667"/>
                </a:lnTo>
                <a:lnTo>
                  <a:pt x="142" y="667"/>
                </a:lnTo>
                <a:lnTo>
                  <a:pt x="142" y="470"/>
                </a:lnTo>
                <a:lnTo>
                  <a:pt x="138" y="460"/>
                </a:lnTo>
                <a:lnTo>
                  <a:pt x="136" y="456"/>
                </a:lnTo>
                <a:lnTo>
                  <a:pt x="134" y="454"/>
                </a:lnTo>
                <a:lnTo>
                  <a:pt x="132" y="451"/>
                </a:lnTo>
                <a:lnTo>
                  <a:pt x="129" y="450"/>
                </a:lnTo>
                <a:lnTo>
                  <a:pt x="127" y="449"/>
                </a:lnTo>
                <a:lnTo>
                  <a:pt x="124" y="449"/>
                </a:lnTo>
                <a:lnTo>
                  <a:pt x="121" y="450"/>
                </a:lnTo>
                <a:lnTo>
                  <a:pt x="118" y="451"/>
                </a:lnTo>
                <a:lnTo>
                  <a:pt x="112" y="454"/>
                </a:lnTo>
                <a:lnTo>
                  <a:pt x="106" y="458"/>
                </a:lnTo>
                <a:lnTo>
                  <a:pt x="98" y="463"/>
                </a:lnTo>
                <a:lnTo>
                  <a:pt x="83" y="473"/>
                </a:lnTo>
                <a:lnTo>
                  <a:pt x="75" y="478"/>
                </a:lnTo>
                <a:lnTo>
                  <a:pt x="72" y="480"/>
                </a:lnTo>
                <a:lnTo>
                  <a:pt x="68" y="481"/>
                </a:lnTo>
                <a:lnTo>
                  <a:pt x="59" y="484"/>
                </a:lnTo>
                <a:lnTo>
                  <a:pt x="55" y="484"/>
                </a:lnTo>
                <a:lnTo>
                  <a:pt x="51" y="484"/>
                </a:lnTo>
                <a:lnTo>
                  <a:pt x="47" y="483"/>
                </a:lnTo>
                <a:lnTo>
                  <a:pt x="42" y="482"/>
                </a:lnTo>
                <a:lnTo>
                  <a:pt x="38" y="480"/>
                </a:lnTo>
                <a:lnTo>
                  <a:pt x="34" y="478"/>
                </a:lnTo>
                <a:lnTo>
                  <a:pt x="26" y="471"/>
                </a:lnTo>
                <a:lnTo>
                  <a:pt x="22" y="467"/>
                </a:lnTo>
                <a:lnTo>
                  <a:pt x="19" y="463"/>
                </a:lnTo>
                <a:lnTo>
                  <a:pt x="12" y="455"/>
                </a:lnTo>
                <a:lnTo>
                  <a:pt x="10" y="450"/>
                </a:lnTo>
                <a:lnTo>
                  <a:pt x="8" y="446"/>
                </a:lnTo>
                <a:lnTo>
                  <a:pt x="4" y="435"/>
                </a:lnTo>
                <a:lnTo>
                  <a:pt x="3" y="429"/>
                </a:lnTo>
                <a:lnTo>
                  <a:pt x="2" y="424"/>
                </a:lnTo>
                <a:lnTo>
                  <a:pt x="1" y="414"/>
                </a:lnTo>
                <a:lnTo>
                  <a:pt x="0" y="403"/>
                </a:lnTo>
                <a:lnTo>
                  <a:pt x="1" y="392"/>
                </a:lnTo>
                <a:lnTo>
                  <a:pt x="3" y="382"/>
                </a:lnTo>
                <a:lnTo>
                  <a:pt x="6" y="371"/>
                </a:lnTo>
                <a:lnTo>
                  <a:pt x="7" y="366"/>
                </a:lnTo>
                <a:lnTo>
                  <a:pt x="9" y="361"/>
                </a:lnTo>
                <a:lnTo>
                  <a:pt x="14" y="352"/>
                </a:lnTo>
                <a:lnTo>
                  <a:pt x="18" y="348"/>
                </a:lnTo>
                <a:lnTo>
                  <a:pt x="21" y="344"/>
                </a:lnTo>
                <a:lnTo>
                  <a:pt x="27" y="337"/>
                </a:lnTo>
                <a:lnTo>
                  <a:pt x="31" y="334"/>
                </a:lnTo>
                <a:lnTo>
                  <a:pt x="35" y="332"/>
                </a:lnTo>
                <a:close/>
              </a:path>
            </a:pathLst>
          </a:custGeom>
          <a:gradFill rotWithShape="1">
            <a:gsLst>
              <a:gs pos="0">
                <a:srgbClr val="00CCFF">
                  <a:gamma/>
                  <a:shade val="46275"/>
                  <a:invGamma/>
                </a:srgbClr>
              </a:gs>
              <a:gs pos="5000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28575" cap="flat" cmpd="sng">
            <a:solidFill>
              <a:srgbClr val="2D2D8A"/>
            </a:solidFill>
            <a:prstDash val="solid"/>
            <a:miter/>
            <a:headEnd type="none" w="med" len="med"/>
            <a:tailEnd type="none" w="med" len="med"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792000" tIns="612000" rIns="72000" bIns="36000" anchor="ctr" anchorCtr="0"/>
          <a:p>
            <a:pPr>
              <a:lnSpc>
                <a:spcPct val="90000"/>
              </a:lnSpc>
            </a:pPr>
            <a:r>
              <a:rPr sz="2000" b="1">
                <a:latin typeface="Times New Roman" panose="02020603050405020304" pitchFamily="18" charset="0"/>
                <a:ea typeface="Calibri" panose="020F0502020204030204" pitchFamily="34" charset="0"/>
              </a:rPr>
              <a:t>Развитие познавательных способностей</a:t>
            </a:r>
            <a:endParaRPr sz="2000" b="1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4340" name="Freeform 27"/>
          <p:cNvSpPr/>
          <p:nvPr/>
        </p:nvSpPr>
        <p:spPr>
          <a:xfrm>
            <a:off x="611188" y="4076700"/>
            <a:ext cx="2652712" cy="2555875"/>
          </a:xfrm>
          <a:custGeom>
            <a:avLst/>
            <a:gdLst>
              <a:gd name="txL" fmla="*/ 0 w 674"/>
              <a:gd name="txT" fmla="*/ 0 h 667"/>
              <a:gd name="txR" fmla="*/ 674 w 674"/>
              <a:gd name="txB" fmla="*/ 667 h 667"/>
            </a:gdLst>
            <a:ahLst/>
            <a:cxnLst>
              <a:cxn ang="0">
                <a:pos x="1082384" y="536661"/>
              </a:cxn>
              <a:cxn ang="0">
                <a:pos x="1121743" y="513661"/>
              </a:cxn>
              <a:cxn ang="0">
                <a:pos x="1137487" y="482995"/>
              </a:cxn>
              <a:cxn ang="0">
                <a:pos x="1137487" y="452329"/>
              </a:cxn>
              <a:cxn ang="0">
                <a:pos x="1090256" y="379496"/>
              </a:cxn>
              <a:cxn ang="0">
                <a:pos x="1031217" y="279830"/>
              </a:cxn>
              <a:cxn ang="0">
                <a:pos x="1015473" y="233831"/>
              </a:cxn>
              <a:cxn ang="0">
                <a:pos x="1019409" y="183998"/>
              </a:cxn>
              <a:cxn ang="0">
                <a:pos x="1039088" y="126499"/>
              </a:cxn>
              <a:cxn ang="0">
                <a:pos x="1074512" y="84332"/>
              </a:cxn>
              <a:cxn ang="0">
                <a:pos x="1157167" y="34500"/>
              </a:cxn>
              <a:cxn ang="0">
                <a:pos x="1235885" y="7667"/>
              </a:cxn>
              <a:cxn ang="0">
                <a:pos x="1361835" y="0"/>
              </a:cxn>
              <a:cxn ang="0">
                <a:pos x="1483850" y="26833"/>
              </a:cxn>
              <a:cxn ang="0">
                <a:pos x="1542889" y="53666"/>
              </a:cxn>
              <a:cxn ang="0">
                <a:pos x="1590120" y="91999"/>
              </a:cxn>
              <a:cxn ang="0">
                <a:pos x="1625543" y="141832"/>
              </a:cxn>
              <a:cxn ang="0">
                <a:pos x="1641287" y="195498"/>
              </a:cxn>
              <a:cxn ang="0">
                <a:pos x="1629479" y="256831"/>
              </a:cxn>
              <a:cxn ang="0">
                <a:pos x="1554696" y="375663"/>
              </a:cxn>
              <a:cxn ang="0">
                <a:pos x="1507465" y="452329"/>
              </a:cxn>
              <a:cxn ang="0">
                <a:pos x="1503529" y="482995"/>
              </a:cxn>
              <a:cxn ang="0">
                <a:pos x="1519273" y="513661"/>
              </a:cxn>
              <a:cxn ang="0">
                <a:pos x="1562568" y="536661"/>
              </a:cxn>
              <a:cxn ang="0">
                <a:pos x="2652824" y="1287987"/>
              </a:cxn>
              <a:cxn ang="0">
                <a:pos x="2629208" y="1341653"/>
              </a:cxn>
              <a:cxn ang="0">
                <a:pos x="2601657" y="1364653"/>
              </a:cxn>
              <a:cxn ang="0">
                <a:pos x="2570169" y="1368486"/>
              </a:cxn>
              <a:cxn ang="0">
                <a:pos x="2515066" y="1341653"/>
              </a:cxn>
              <a:cxn ang="0">
                <a:pos x="2428475" y="1284153"/>
              </a:cxn>
              <a:cxn ang="0">
                <a:pos x="2349757" y="1249654"/>
              </a:cxn>
              <a:cxn ang="0">
                <a:pos x="2302525" y="1245821"/>
              </a:cxn>
              <a:cxn ang="0">
                <a:pos x="2247422" y="1261154"/>
              </a:cxn>
              <a:cxn ang="0">
                <a:pos x="2200191" y="1291820"/>
              </a:cxn>
              <a:cxn ang="0">
                <a:pos x="2149024" y="1349319"/>
              </a:cxn>
              <a:cxn ang="0">
                <a:pos x="2113600" y="1422152"/>
              </a:cxn>
              <a:cxn ang="0">
                <a:pos x="2093921" y="1521818"/>
              </a:cxn>
              <a:cxn ang="0">
                <a:pos x="2097857" y="1625316"/>
              </a:cxn>
              <a:cxn ang="0">
                <a:pos x="2129344" y="1724982"/>
              </a:cxn>
              <a:cxn ang="0">
                <a:pos x="2164768" y="1774815"/>
              </a:cxn>
              <a:cxn ang="0">
                <a:pos x="2208063" y="1820814"/>
              </a:cxn>
              <a:cxn ang="0">
                <a:pos x="2259230" y="1847647"/>
              </a:cxn>
              <a:cxn ang="0">
                <a:pos x="2310397" y="1855314"/>
              </a:cxn>
              <a:cxn ang="0">
                <a:pos x="2373372" y="1839981"/>
              </a:cxn>
              <a:cxn ang="0">
                <a:pos x="2479643" y="1770982"/>
              </a:cxn>
              <a:cxn ang="0">
                <a:pos x="2546554" y="1732649"/>
              </a:cxn>
              <a:cxn ang="0">
                <a:pos x="2581977" y="1721149"/>
              </a:cxn>
              <a:cxn ang="0">
                <a:pos x="2613465" y="1732649"/>
              </a:cxn>
              <a:cxn ang="0">
                <a:pos x="2641016" y="1767148"/>
              </a:cxn>
              <a:cxn ang="0">
                <a:pos x="2652824" y="2556807"/>
              </a:cxn>
            </a:cxnLst>
            <a:rect l="txL" t="txT" r="txR" b="txB"/>
            <a:pathLst>
              <a:path w="674" h="667">
                <a:moveTo>
                  <a:pt x="0" y="142"/>
                </a:moveTo>
                <a:lnTo>
                  <a:pt x="270" y="142"/>
                </a:lnTo>
                <a:lnTo>
                  <a:pt x="275" y="140"/>
                </a:lnTo>
                <a:lnTo>
                  <a:pt x="279" y="138"/>
                </a:lnTo>
                <a:lnTo>
                  <a:pt x="283" y="136"/>
                </a:lnTo>
                <a:lnTo>
                  <a:pt x="285" y="134"/>
                </a:lnTo>
                <a:lnTo>
                  <a:pt x="287" y="131"/>
                </a:lnTo>
                <a:lnTo>
                  <a:pt x="289" y="129"/>
                </a:lnTo>
                <a:lnTo>
                  <a:pt x="289" y="126"/>
                </a:lnTo>
                <a:lnTo>
                  <a:pt x="290" y="124"/>
                </a:lnTo>
                <a:lnTo>
                  <a:pt x="289" y="121"/>
                </a:lnTo>
                <a:lnTo>
                  <a:pt x="289" y="118"/>
                </a:lnTo>
                <a:lnTo>
                  <a:pt x="286" y="113"/>
                </a:lnTo>
                <a:lnTo>
                  <a:pt x="282" y="105"/>
                </a:lnTo>
                <a:lnTo>
                  <a:pt x="277" y="99"/>
                </a:lnTo>
                <a:lnTo>
                  <a:pt x="268" y="85"/>
                </a:lnTo>
                <a:lnTo>
                  <a:pt x="263" y="77"/>
                </a:lnTo>
                <a:lnTo>
                  <a:pt x="262" y="73"/>
                </a:lnTo>
                <a:lnTo>
                  <a:pt x="260" y="69"/>
                </a:lnTo>
                <a:lnTo>
                  <a:pt x="259" y="65"/>
                </a:lnTo>
                <a:lnTo>
                  <a:pt x="258" y="61"/>
                </a:lnTo>
                <a:lnTo>
                  <a:pt x="258" y="57"/>
                </a:lnTo>
                <a:lnTo>
                  <a:pt x="258" y="52"/>
                </a:lnTo>
                <a:lnTo>
                  <a:pt x="259" y="48"/>
                </a:lnTo>
                <a:lnTo>
                  <a:pt x="260" y="43"/>
                </a:lnTo>
                <a:lnTo>
                  <a:pt x="262" y="38"/>
                </a:lnTo>
                <a:lnTo>
                  <a:pt x="264" y="33"/>
                </a:lnTo>
                <a:lnTo>
                  <a:pt x="267" y="29"/>
                </a:lnTo>
                <a:lnTo>
                  <a:pt x="270" y="26"/>
                </a:lnTo>
                <a:lnTo>
                  <a:pt x="273" y="22"/>
                </a:lnTo>
                <a:lnTo>
                  <a:pt x="277" y="19"/>
                </a:lnTo>
                <a:lnTo>
                  <a:pt x="285" y="14"/>
                </a:lnTo>
                <a:lnTo>
                  <a:pt x="294" y="9"/>
                </a:lnTo>
                <a:lnTo>
                  <a:pt x="299" y="7"/>
                </a:lnTo>
                <a:lnTo>
                  <a:pt x="304" y="5"/>
                </a:lnTo>
                <a:lnTo>
                  <a:pt x="314" y="2"/>
                </a:lnTo>
                <a:lnTo>
                  <a:pt x="325" y="1"/>
                </a:lnTo>
                <a:lnTo>
                  <a:pt x="335" y="0"/>
                </a:lnTo>
                <a:lnTo>
                  <a:pt x="346" y="0"/>
                </a:lnTo>
                <a:lnTo>
                  <a:pt x="357" y="1"/>
                </a:lnTo>
                <a:lnTo>
                  <a:pt x="367" y="4"/>
                </a:lnTo>
                <a:lnTo>
                  <a:pt x="377" y="7"/>
                </a:lnTo>
                <a:lnTo>
                  <a:pt x="383" y="9"/>
                </a:lnTo>
                <a:lnTo>
                  <a:pt x="388" y="12"/>
                </a:lnTo>
                <a:lnTo>
                  <a:pt x="392" y="14"/>
                </a:lnTo>
                <a:lnTo>
                  <a:pt x="396" y="17"/>
                </a:lnTo>
                <a:lnTo>
                  <a:pt x="400" y="21"/>
                </a:lnTo>
                <a:lnTo>
                  <a:pt x="404" y="24"/>
                </a:lnTo>
                <a:lnTo>
                  <a:pt x="407" y="28"/>
                </a:lnTo>
                <a:lnTo>
                  <a:pt x="410" y="32"/>
                </a:lnTo>
                <a:lnTo>
                  <a:pt x="413" y="37"/>
                </a:lnTo>
                <a:lnTo>
                  <a:pt x="415" y="41"/>
                </a:lnTo>
                <a:lnTo>
                  <a:pt x="416" y="46"/>
                </a:lnTo>
                <a:lnTo>
                  <a:pt x="417" y="51"/>
                </a:lnTo>
                <a:lnTo>
                  <a:pt x="417" y="55"/>
                </a:lnTo>
                <a:lnTo>
                  <a:pt x="416" y="59"/>
                </a:lnTo>
                <a:lnTo>
                  <a:pt x="414" y="67"/>
                </a:lnTo>
                <a:lnTo>
                  <a:pt x="410" y="75"/>
                </a:lnTo>
                <a:lnTo>
                  <a:pt x="406" y="83"/>
                </a:lnTo>
                <a:lnTo>
                  <a:pt x="395" y="98"/>
                </a:lnTo>
                <a:lnTo>
                  <a:pt x="390" y="104"/>
                </a:lnTo>
                <a:lnTo>
                  <a:pt x="386" y="112"/>
                </a:lnTo>
                <a:lnTo>
                  <a:pt x="383" y="118"/>
                </a:lnTo>
                <a:lnTo>
                  <a:pt x="382" y="121"/>
                </a:lnTo>
                <a:lnTo>
                  <a:pt x="382" y="124"/>
                </a:lnTo>
                <a:lnTo>
                  <a:pt x="382" y="126"/>
                </a:lnTo>
                <a:lnTo>
                  <a:pt x="383" y="129"/>
                </a:lnTo>
                <a:lnTo>
                  <a:pt x="384" y="132"/>
                </a:lnTo>
                <a:lnTo>
                  <a:pt x="386" y="134"/>
                </a:lnTo>
                <a:lnTo>
                  <a:pt x="389" y="136"/>
                </a:lnTo>
                <a:lnTo>
                  <a:pt x="393" y="138"/>
                </a:lnTo>
                <a:lnTo>
                  <a:pt x="397" y="140"/>
                </a:lnTo>
                <a:lnTo>
                  <a:pt x="403" y="142"/>
                </a:lnTo>
                <a:lnTo>
                  <a:pt x="674" y="142"/>
                </a:lnTo>
                <a:lnTo>
                  <a:pt x="674" y="336"/>
                </a:lnTo>
                <a:lnTo>
                  <a:pt x="672" y="342"/>
                </a:lnTo>
                <a:lnTo>
                  <a:pt x="670" y="346"/>
                </a:lnTo>
                <a:lnTo>
                  <a:pt x="668" y="350"/>
                </a:lnTo>
                <a:lnTo>
                  <a:pt x="666" y="352"/>
                </a:lnTo>
                <a:lnTo>
                  <a:pt x="664" y="355"/>
                </a:lnTo>
                <a:lnTo>
                  <a:pt x="661" y="356"/>
                </a:lnTo>
                <a:lnTo>
                  <a:pt x="659" y="357"/>
                </a:lnTo>
                <a:lnTo>
                  <a:pt x="656" y="357"/>
                </a:lnTo>
                <a:lnTo>
                  <a:pt x="653" y="357"/>
                </a:lnTo>
                <a:lnTo>
                  <a:pt x="651" y="356"/>
                </a:lnTo>
                <a:lnTo>
                  <a:pt x="645" y="353"/>
                </a:lnTo>
                <a:lnTo>
                  <a:pt x="639" y="350"/>
                </a:lnTo>
                <a:lnTo>
                  <a:pt x="631" y="345"/>
                </a:lnTo>
                <a:lnTo>
                  <a:pt x="624" y="340"/>
                </a:lnTo>
                <a:lnTo>
                  <a:pt x="617" y="335"/>
                </a:lnTo>
                <a:lnTo>
                  <a:pt x="609" y="331"/>
                </a:lnTo>
                <a:lnTo>
                  <a:pt x="601" y="328"/>
                </a:lnTo>
                <a:lnTo>
                  <a:pt x="597" y="326"/>
                </a:lnTo>
                <a:lnTo>
                  <a:pt x="593" y="325"/>
                </a:lnTo>
                <a:lnTo>
                  <a:pt x="589" y="325"/>
                </a:lnTo>
                <a:lnTo>
                  <a:pt x="585" y="325"/>
                </a:lnTo>
                <a:lnTo>
                  <a:pt x="580" y="326"/>
                </a:lnTo>
                <a:lnTo>
                  <a:pt x="576" y="327"/>
                </a:lnTo>
                <a:lnTo>
                  <a:pt x="571" y="329"/>
                </a:lnTo>
                <a:lnTo>
                  <a:pt x="566" y="332"/>
                </a:lnTo>
                <a:lnTo>
                  <a:pt x="562" y="334"/>
                </a:lnTo>
                <a:lnTo>
                  <a:pt x="559" y="337"/>
                </a:lnTo>
                <a:lnTo>
                  <a:pt x="555" y="341"/>
                </a:lnTo>
                <a:lnTo>
                  <a:pt x="552" y="344"/>
                </a:lnTo>
                <a:lnTo>
                  <a:pt x="546" y="352"/>
                </a:lnTo>
                <a:lnTo>
                  <a:pt x="541" y="361"/>
                </a:lnTo>
                <a:lnTo>
                  <a:pt x="539" y="366"/>
                </a:lnTo>
                <a:lnTo>
                  <a:pt x="537" y="371"/>
                </a:lnTo>
                <a:lnTo>
                  <a:pt x="534" y="382"/>
                </a:lnTo>
                <a:lnTo>
                  <a:pt x="533" y="392"/>
                </a:lnTo>
                <a:lnTo>
                  <a:pt x="532" y="397"/>
                </a:lnTo>
                <a:lnTo>
                  <a:pt x="532" y="403"/>
                </a:lnTo>
                <a:lnTo>
                  <a:pt x="532" y="414"/>
                </a:lnTo>
                <a:lnTo>
                  <a:pt x="533" y="424"/>
                </a:lnTo>
                <a:lnTo>
                  <a:pt x="536" y="435"/>
                </a:lnTo>
                <a:lnTo>
                  <a:pt x="539" y="446"/>
                </a:lnTo>
                <a:lnTo>
                  <a:pt x="541" y="450"/>
                </a:lnTo>
                <a:lnTo>
                  <a:pt x="544" y="455"/>
                </a:lnTo>
                <a:lnTo>
                  <a:pt x="546" y="459"/>
                </a:lnTo>
                <a:lnTo>
                  <a:pt x="550" y="463"/>
                </a:lnTo>
                <a:lnTo>
                  <a:pt x="554" y="467"/>
                </a:lnTo>
                <a:lnTo>
                  <a:pt x="557" y="471"/>
                </a:lnTo>
                <a:lnTo>
                  <a:pt x="561" y="475"/>
                </a:lnTo>
                <a:lnTo>
                  <a:pt x="565" y="478"/>
                </a:lnTo>
                <a:lnTo>
                  <a:pt x="570" y="480"/>
                </a:lnTo>
                <a:lnTo>
                  <a:pt x="574" y="482"/>
                </a:lnTo>
                <a:lnTo>
                  <a:pt x="578" y="483"/>
                </a:lnTo>
                <a:lnTo>
                  <a:pt x="583" y="484"/>
                </a:lnTo>
                <a:lnTo>
                  <a:pt x="587" y="484"/>
                </a:lnTo>
                <a:lnTo>
                  <a:pt x="591" y="484"/>
                </a:lnTo>
                <a:lnTo>
                  <a:pt x="599" y="481"/>
                </a:lnTo>
                <a:lnTo>
                  <a:pt x="603" y="480"/>
                </a:lnTo>
                <a:lnTo>
                  <a:pt x="607" y="477"/>
                </a:lnTo>
                <a:lnTo>
                  <a:pt x="615" y="473"/>
                </a:lnTo>
                <a:lnTo>
                  <a:pt x="630" y="462"/>
                </a:lnTo>
                <a:lnTo>
                  <a:pt x="638" y="457"/>
                </a:lnTo>
                <a:lnTo>
                  <a:pt x="644" y="453"/>
                </a:lnTo>
                <a:lnTo>
                  <a:pt x="647" y="452"/>
                </a:lnTo>
                <a:lnTo>
                  <a:pt x="650" y="450"/>
                </a:lnTo>
                <a:lnTo>
                  <a:pt x="653" y="450"/>
                </a:lnTo>
                <a:lnTo>
                  <a:pt x="656" y="449"/>
                </a:lnTo>
                <a:lnTo>
                  <a:pt x="659" y="450"/>
                </a:lnTo>
                <a:lnTo>
                  <a:pt x="661" y="450"/>
                </a:lnTo>
                <a:lnTo>
                  <a:pt x="664" y="452"/>
                </a:lnTo>
                <a:lnTo>
                  <a:pt x="666" y="454"/>
                </a:lnTo>
                <a:lnTo>
                  <a:pt x="668" y="457"/>
                </a:lnTo>
                <a:lnTo>
                  <a:pt x="671" y="461"/>
                </a:lnTo>
                <a:lnTo>
                  <a:pt x="673" y="465"/>
                </a:lnTo>
                <a:lnTo>
                  <a:pt x="674" y="471"/>
                </a:lnTo>
                <a:lnTo>
                  <a:pt x="674" y="667"/>
                </a:lnTo>
                <a:lnTo>
                  <a:pt x="0" y="667"/>
                </a:lnTo>
                <a:lnTo>
                  <a:pt x="0" y="142"/>
                </a:lnTo>
                <a:close/>
              </a:path>
            </a:pathLst>
          </a:custGeom>
          <a:gradFill rotWithShape="1">
            <a:gsLst>
              <a:gs pos="0">
                <a:srgbClr val="00CCFF">
                  <a:gamma/>
                  <a:shade val="46275"/>
                  <a:invGamma/>
                </a:srgbClr>
              </a:gs>
              <a:gs pos="5000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28575" cap="flat" cmpd="sng">
            <a:solidFill>
              <a:srgbClr val="2D2D8A"/>
            </a:solidFill>
            <a:prstDash val="solid"/>
            <a:miter/>
            <a:headEnd type="none" w="med" len="med"/>
            <a:tailEnd type="none" w="med" len="med"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288000" tIns="612000" rIns="72000" bIns="36000" anchor="ctr" anchorCtr="0"/>
          <a:p>
            <a:pPr>
              <a:lnSpc>
                <a:spcPct val="90000"/>
              </a:lnSpc>
            </a:pPr>
            <a:r>
              <a:rPr sz="2000" b="1">
                <a:latin typeface="Times New Roman" panose="02020603050405020304" pitchFamily="18" charset="0"/>
                <a:ea typeface="Calibri" panose="020F0502020204030204" pitchFamily="34" charset="0"/>
              </a:rPr>
              <a:t>Творческое овладение знаниями, умениями, навыками</a:t>
            </a:r>
            <a:endParaRPr sz="2000" b="1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4341" name="Freeform 28"/>
          <p:cNvSpPr/>
          <p:nvPr/>
        </p:nvSpPr>
        <p:spPr>
          <a:xfrm>
            <a:off x="250825" y="1557338"/>
            <a:ext cx="2652713" cy="2014537"/>
          </a:xfrm>
          <a:custGeom>
            <a:avLst/>
            <a:gdLst>
              <a:gd name="txL" fmla="*/ 0 w 674"/>
              <a:gd name="txT" fmla="*/ 0 h 525"/>
              <a:gd name="txR" fmla="*/ 674 w 674"/>
              <a:gd name="txB" fmla="*/ 525 h 525"/>
            </a:gdLst>
            <a:ahLst/>
            <a:cxnLst>
              <a:cxn ang="0">
                <a:pos x="2652824" y="751852"/>
              </a:cxn>
              <a:cxn ang="0">
                <a:pos x="2629208" y="797884"/>
              </a:cxn>
              <a:cxn ang="0">
                <a:pos x="2601657" y="820900"/>
              </a:cxn>
              <a:cxn ang="0">
                <a:pos x="2570169" y="824736"/>
              </a:cxn>
              <a:cxn ang="0">
                <a:pos x="2515066" y="794048"/>
              </a:cxn>
              <a:cxn ang="0">
                <a:pos x="2396988" y="725000"/>
              </a:cxn>
              <a:cxn ang="0">
                <a:pos x="2353693" y="705820"/>
              </a:cxn>
              <a:cxn ang="0">
                <a:pos x="2302525" y="701984"/>
              </a:cxn>
              <a:cxn ang="0">
                <a:pos x="2247422" y="717328"/>
              </a:cxn>
              <a:cxn ang="0">
                <a:pos x="2200191" y="748016"/>
              </a:cxn>
              <a:cxn ang="0">
                <a:pos x="2149024" y="805556"/>
              </a:cxn>
              <a:cxn ang="0">
                <a:pos x="2117536" y="878439"/>
              </a:cxn>
              <a:cxn ang="0">
                <a:pos x="2093921" y="978175"/>
              </a:cxn>
              <a:cxn ang="0">
                <a:pos x="2101793" y="1081747"/>
              </a:cxn>
              <a:cxn ang="0">
                <a:pos x="2133280" y="1181482"/>
              </a:cxn>
              <a:cxn ang="0">
                <a:pos x="2168703" y="1231350"/>
              </a:cxn>
              <a:cxn ang="0">
                <a:pos x="2211999" y="1273546"/>
              </a:cxn>
              <a:cxn ang="0">
                <a:pos x="2259230" y="1304233"/>
              </a:cxn>
              <a:cxn ang="0">
                <a:pos x="2310397" y="1311905"/>
              </a:cxn>
              <a:cxn ang="0">
                <a:pos x="2389116" y="1288889"/>
              </a:cxn>
              <a:cxn ang="0">
                <a:pos x="2479643" y="1227514"/>
              </a:cxn>
              <a:cxn ang="0">
                <a:pos x="2558361" y="1185318"/>
              </a:cxn>
              <a:cxn ang="0">
                <a:pos x="2601657" y="1181482"/>
              </a:cxn>
              <a:cxn ang="0">
                <a:pos x="2629208" y="1204498"/>
              </a:cxn>
              <a:cxn ang="0">
                <a:pos x="2652824" y="1258202"/>
              </a:cxn>
              <a:cxn ang="0">
                <a:pos x="1546825" y="1998546"/>
              </a:cxn>
              <a:cxn ang="0">
                <a:pos x="1511401" y="1975530"/>
              </a:cxn>
              <a:cxn ang="0">
                <a:pos x="1503529" y="1944842"/>
              </a:cxn>
              <a:cxn ang="0">
                <a:pos x="1519273" y="1898810"/>
              </a:cxn>
              <a:cxn ang="0">
                <a:pos x="1574376" y="1814419"/>
              </a:cxn>
              <a:cxn ang="0">
                <a:pos x="1629479" y="1726191"/>
              </a:cxn>
              <a:cxn ang="0">
                <a:pos x="1641287" y="1660979"/>
              </a:cxn>
              <a:cxn ang="0">
                <a:pos x="1625543" y="1607276"/>
              </a:cxn>
              <a:cxn ang="0">
                <a:pos x="1574376" y="1549736"/>
              </a:cxn>
              <a:cxn ang="0">
                <a:pos x="1507465" y="1503704"/>
              </a:cxn>
              <a:cxn ang="0">
                <a:pos x="1424810" y="1476852"/>
              </a:cxn>
              <a:cxn ang="0">
                <a:pos x="1318540" y="1469180"/>
              </a:cxn>
              <a:cxn ang="0">
                <a:pos x="1196526" y="1488360"/>
              </a:cxn>
              <a:cxn ang="0">
                <a:pos x="1121743" y="1519048"/>
              </a:cxn>
              <a:cxn ang="0">
                <a:pos x="1062704" y="1568916"/>
              </a:cxn>
              <a:cxn ang="0">
                <a:pos x="1031217" y="1614948"/>
              </a:cxn>
              <a:cxn ang="0">
                <a:pos x="1015473" y="1668651"/>
              </a:cxn>
              <a:cxn ang="0">
                <a:pos x="1019409" y="1718519"/>
              </a:cxn>
              <a:cxn ang="0">
                <a:pos x="1054832" y="1791403"/>
              </a:cxn>
              <a:cxn ang="0">
                <a:pos x="1109935" y="1871958"/>
              </a:cxn>
              <a:cxn ang="0">
                <a:pos x="1137487" y="1933334"/>
              </a:cxn>
              <a:cxn ang="0">
                <a:pos x="1133551" y="1964022"/>
              </a:cxn>
              <a:cxn ang="0">
                <a:pos x="1109935" y="1990874"/>
              </a:cxn>
              <a:cxn ang="0">
                <a:pos x="1058768" y="2013890"/>
              </a:cxn>
            </a:cxnLst>
            <a:rect l="txL" t="txT" r="txR" b="txB"/>
            <a:pathLst>
              <a:path w="674" h="525">
                <a:moveTo>
                  <a:pt x="0" y="0"/>
                </a:moveTo>
                <a:lnTo>
                  <a:pt x="674" y="0"/>
                </a:lnTo>
                <a:lnTo>
                  <a:pt x="674" y="196"/>
                </a:lnTo>
                <a:lnTo>
                  <a:pt x="672" y="201"/>
                </a:lnTo>
                <a:lnTo>
                  <a:pt x="670" y="205"/>
                </a:lnTo>
                <a:lnTo>
                  <a:pt x="668" y="208"/>
                </a:lnTo>
                <a:lnTo>
                  <a:pt x="666" y="211"/>
                </a:lnTo>
                <a:lnTo>
                  <a:pt x="664" y="213"/>
                </a:lnTo>
                <a:lnTo>
                  <a:pt x="661" y="214"/>
                </a:lnTo>
                <a:lnTo>
                  <a:pt x="659" y="215"/>
                </a:lnTo>
                <a:lnTo>
                  <a:pt x="656" y="215"/>
                </a:lnTo>
                <a:lnTo>
                  <a:pt x="653" y="215"/>
                </a:lnTo>
                <a:lnTo>
                  <a:pt x="651" y="214"/>
                </a:lnTo>
                <a:lnTo>
                  <a:pt x="645" y="211"/>
                </a:lnTo>
                <a:lnTo>
                  <a:pt x="639" y="207"/>
                </a:lnTo>
                <a:lnTo>
                  <a:pt x="631" y="203"/>
                </a:lnTo>
                <a:lnTo>
                  <a:pt x="617" y="193"/>
                </a:lnTo>
                <a:lnTo>
                  <a:pt x="609" y="189"/>
                </a:lnTo>
                <a:lnTo>
                  <a:pt x="606" y="187"/>
                </a:lnTo>
                <a:lnTo>
                  <a:pt x="602" y="185"/>
                </a:lnTo>
                <a:lnTo>
                  <a:pt x="598" y="184"/>
                </a:lnTo>
                <a:lnTo>
                  <a:pt x="593" y="183"/>
                </a:lnTo>
                <a:lnTo>
                  <a:pt x="589" y="183"/>
                </a:lnTo>
                <a:lnTo>
                  <a:pt x="585" y="183"/>
                </a:lnTo>
                <a:lnTo>
                  <a:pt x="580" y="184"/>
                </a:lnTo>
                <a:lnTo>
                  <a:pt x="576" y="185"/>
                </a:lnTo>
                <a:lnTo>
                  <a:pt x="571" y="187"/>
                </a:lnTo>
                <a:lnTo>
                  <a:pt x="567" y="190"/>
                </a:lnTo>
                <a:lnTo>
                  <a:pt x="563" y="192"/>
                </a:lnTo>
                <a:lnTo>
                  <a:pt x="559" y="195"/>
                </a:lnTo>
                <a:lnTo>
                  <a:pt x="556" y="199"/>
                </a:lnTo>
                <a:lnTo>
                  <a:pt x="553" y="202"/>
                </a:lnTo>
                <a:lnTo>
                  <a:pt x="546" y="210"/>
                </a:lnTo>
                <a:lnTo>
                  <a:pt x="541" y="219"/>
                </a:lnTo>
                <a:lnTo>
                  <a:pt x="539" y="224"/>
                </a:lnTo>
                <a:lnTo>
                  <a:pt x="538" y="229"/>
                </a:lnTo>
                <a:lnTo>
                  <a:pt x="535" y="240"/>
                </a:lnTo>
                <a:lnTo>
                  <a:pt x="533" y="250"/>
                </a:lnTo>
                <a:lnTo>
                  <a:pt x="532" y="255"/>
                </a:lnTo>
                <a:lnTo>
                  <a:pt x="532" y="261"/>
                </a:lnTo>
                <a:lnTo>
                  <a:pt x="532" y="272"/>
                </a:lnTo>
                <a:lnTo>
                  <a:pt x="534" y="282"/>
                </a:lnTo>
                <a:lnTo>
                  <a:pt x="536" y="293"/>
                </a:lnTo>
                <a:lnTo>
                  <a:pt x="540" y="304"/>
                </a:lnTo>
                <a:lnTo>
                  <a:pt x="542" y="308"/>
                </a:lnTo>
                <a:lnTo>
                  <a:pt x="544" y="313"/>
                </a:lnTo>
                <a:lnTo>
                  <a:pt x="547" y="317"/>
                </a:lnTo>
                <a:lnTo>
                  <a:pt x="551" y="321"/>
                </a:lnTo>
                <a:lnTo>
                  <a:pt x="554" y="325"/>
                </a:lnTo>
                <a:lnTo>
                  <a:pt x="558" y="329"/>
                </a:lnTo>
                <a:lnTo>
                  <a:pt x="562" y="332"/>
                </a:lnTo>
                <a:lnTo>
                  <a:pt x="566" y="336"/>
                </a:lnTo>
                <a:lnTo>
                  <a:pt x="570" y="338"/>
                </a:lnTo>
                <a:lnTo>
                  <a:pt x="574" y="340"/>
                </a:lnTo>
                <a:lnTo>
                  <a:pt x="579" y="341"/>
                </a:lnTo>
                <a:lnTo>
                  <a:pt x="583" y="342"/>
                </a:lnTo>
                <a:lnTo>
                  <a:pt x="587" y="342"/>
                </a:lnTo>
                <a:lnTo>
                  <a:pt x="591" y="342"/>
                </a:lnTo>
                <a:lnTo>
                  <a:pt x="600" y="339"/>
                </a:lnTo>
                <a:lnTo>
                  <a:pt x="607" y="336"/>
                </a:lnTo>
                <a:lnTo>
                  <a:pt x="615" y="331"/>
                </a:lnTo>
                <a:lnTo>
                  <a:pt x="623" y="326"/>
                </a:lnTo>
                <a:lnTo>
                  <a:pt x="630" y="320"/>
                </a:lnTo>
                <a:lnTo>
                  <a:pt x="638" y="316"/>
                </a:lnTo>
                <a:lnTo>
                  <a:pt x="644" y="311"/>
                </a:lnTo>
                <a:lnTo>
                  <a:pt x="650" y="309"/>
                </a:lnTo>
                <a:lnTo>
                  <a:pt x="653" y="308"/>
                </a:lnTo>
                <a:lnTo>
                  <a:pt x="656" y="307"/>
                </a:lnTo>
                <a:lnTo>
                  <a:pt x="661" y="308"/>
                </a:lnTo>
                <a:lnTo>
                  <a:pt x="664" y="309"/>
                </a:lnTo>
                <a:lnTo>
                  <a:pt x="666" y="312"/>
                </a:lnTo>
                <a:lnTo>
                  <a:pt x="668" y="314"/>
                </a:lnTo>
                <a:lnTo>
                  <a:pt x="670" y="318"/>
                </a:lnTo>
                <a:lnTo>
                  <a:pt x="672" y="322"/>
                </a:lnTo>
                <a:lnTo>
                  <a:pt x="674" y="328"/>
                </a:lnTo>
                <a:lnTo>
                  <a:pt x="674" y="525"/>
                </a:lnTo>
                <a:lnTo>
                  <a:pt x="403" y="525"/>
                </a:lnTo>
                <a:lnTo>
                  <a:pt x="393" y="521"/>
                </a:lnTo>
                <a:lnTo>
                  <a:pt x="390" y="519"/>
                </a:lnTo>
                <a:lnTo>
                  <a:pt x="387" y="517"/>
                </a:lnTo>
                <a:lnTo>
                  <a:pt x="384" y="515"/>
                </a:lnTo>
                <a:lnTo>
                  <a:pt x="383" y="512"/>
                </a:lnTo>
                <a:lnTo>
                  <a:pt x="382" y="509"/>
                </a:lnTo>
                <a:lnTo>
                  <a:pt x="382" y="507"/>
                </a:lnTo>
                <a:lnTo>
                  <a:pt x="382" y="504"/>
                </a:lnTo>
                <a:lnTo>
                  <a:pt x="383" y="501"/>
                </a:lnTo>
                <a:lnTo>
                  <a:pt x="386" y="495"/>
                </a:lnTo>
                <a:lnTo>
                  <a:pt x="390" y="487"/>
                </a:lnTo>
                <a:lnTo>
                  <a:pt x="395" y="481"/>
                </a:lnTo>
                <a:lnTo>
                  <a:pt x="400" y="473"/>
                </a:lnTo>
                <a:lnTo>
                  <a:pt x="405" y="466"/>
                </a:lnTo>
                <a:lnTo>
                  <a:pt x="410" y="458"/>
                </a:lnTo>
                <a:lnTo>
                  <a:pt x="414" y="450"/>
                </a:lnTo>
                <a:lnTo>
                  <a:pt x="416" y="442"/>
                </a:lnTo>
                <a:lnTo>
                  <a:pt x="417" y="438"/>
                </a:lnTo>
                <a:lnTo>
                  <a:pt x="417" y="433"/>
                </a:lnTo>
                <a:lnTo>
                  <a:pt x="416" y="429"/>
                </a:lnTo>
                <a:lnTo>
                  <a:pt x="415" y="424"/>
                </a:lnTo>
                <a:lnTo>
                  <a:pt x="413" y="419"/>
                </a:lnTo>
                <a:lnTo>
                  <a:pt x="410" y="415"/>
                </a:lnTo>
                <a:lnTo>
                  <a:pt x="404" y="407"/>
                </a:lnTo>
                <a:lnTo>
                  <a:pt x="400" y="404"/>
                </a:lnTo>
                <a:lnTo>
                  <a:pt x="396" y="400"/>
                </a:lnTo>
                <a:lnTo>
                  <a:pt x="388" y="395"/>
                </a:lnTo>
                <a:lnTo>
                  <a:pt x="383" y="392"/>
                </a:lnTo>
                <a:lnTo>
                  <a:pt x="377" y="390"/>
                </a:lnTo>
                <a:lnTo>
                  <a:pt x="367" y="387"/>
                </a:lnTo>
                <a:lnTo>
                  <a:pt x="362" y="385"/>
                </a:lnTo>
                <a:lnTo>
                  <a:pt x="357" y="384"/>
                </a:lnTo>
                <a:lnTo>
                  <a:pt x="346" y="383"/>
                </a:lnTo>
                <a:lnTo>
                  <a:pt x="335" y="383"/>
                </a:lnTo>
                <a:lnTo>
                  <a:pt x="325" y="383"/>
                </a:lnTo>
                <a:lnTo>
                  <a:pt x="314" y="385"/>
                </a:lnTo>
                <a:lnTo>
                  <a:pt x="304" y="388"/>
                </a:lnTo>
                <a:lnTo>
                  <a:pt x="299" y="390"/>
                </a:lnTo>
                <a:lnTo>
                  <a:pt x="294" y="392"/>
                </a:lnTo>
                <a:lnTo>
                  <a:pt x="285" y="396"/>
                </a:lnTo>
                <a:lnTo>
                  <a:pt x="281" y="399"/>
                </a:lnTo>
                <a:lnTo>
                  <a:pt x="277" y="402"/>
                </a:lnTo>
                <a:lnTo>
                  <a:pt x="270" y="409"/>
                </a:lnTo>
                <a:lnTo>
                  <a:pt x="267" y="412"/>
                </a:lnTo>
                <a:lnTo>
                  <a:pt x="264" y="416"/>
                </a:lnTo>
                <a:lnTo>
                  <a:pt x="262" y="421"/>
                </a:lnTo>
                <a:lnTo>
                  <a:pt x="260" y="425"/>
                </a:lnTo>
                <a:lnTo>
                  <a:pt x="259" y="431"/>
                </a:lnTo>
                <a:lnTo>
                  <a:pt x="258" y="435"/>
                </a:lnTo>
                <a:lnTo>
                  <a:pt x="258" y="440"/>
                </a:lnTo>
                <a:lnTo>
                  <a:pt x="258" y="444"/>
                </a:lnTo>
                <a:lnTo>
                  <a:pt x="259" y="448"/>
                </a:lnTo>
                <a:lnTo>
                  <a:pt x="260" y="452"/>
                </a:lnTo>
                <a:lnTo>
                  <a:pt x="263" y="460"/>
                </a:lnTo>
                <a:lnTo>
                  <a:pt x="268" y="467"/>
                </a:lnTo>
                <a:lnTo>
                  <a:pt x="273" y="475"/>
                </a:lnTo>
                <a:lnTo>
                  <a:pt x="277" y="482"/>
                </a:lnTo>
                <a:lnTo>
                  <a:pt x="282" y="488"/>
                </a:lnTo>
                <a:lnTo>
                  <a:pt x="286" y="495"/>
                </a:lnTo>
                <a:lnTo>
                  <a:pt x="288" y="501"/>
                </a:lnTo>
                <a:lnTo>
                  <a:pt x="289" y="504"/>
                </a:lnTo>
                <a:lnTo>
                  <a:pt x="289" y="507"/>
                </a:lnTo>
                <a:lnTo>
                  <a:pt x="289" y="509"/>
                </a:lnTo>
                <a:lnTo>
                  <a:pt x="288" y="512"/>
                </a:lnTo>
                <a:lnTo>
                  <a:pt x="287" y="514"/>
                </a:lnTo>
                <a:lnTo>
                  <a:pt x="285" y="517"/>
                </a:lnTo>
                <a:lnTo>
                  <a:pt x="282" y="519"/>
                </a:lnTo>
                <a:lnTo>
                  <a:pt x="279" y="521"/>
                </a:lnTo>
                <a:lnTo>
                  <a:pt x="274" y="523"/>
                </a:lnTo>
                <a:lnTo>
                  <a:pt x="269" y="525"/>
                </a:lnTo>
                <a:lnTo>
                  <a:pt x="0" y="525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00CCFF">
                  <a:gamma/>
                  <a:shade val="46275"/>
                  <a:invGamma/>
                </a:srgbClr>
              </a:gs>
              <a:gs pos="5000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28575" cap="flat" cmpd="sng">
            <a:solidFill>
              <a:srgbClr val="2D2D8A"/>
            </a:solidFill>
            <a:prstDash val="solid"/>
            <a:miter/>
            <a:headEnd type="none" w="med" len="med"/>
            <a:tailEnd type="none" w="med" len="med"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288000" tIns="36000" rIns="72000" bIns="36000"/>
          <a:p>
            <a:r>
              <a:rPr sz="2000" b="1">
                <a:ea typeface="Arial" panose="020B0604020202020204" pitchFamily="34" charset="0"/>
              </a:rPr>
              <a:t>Создание</a:t>
            </a:r>
            <a:endParaRPr sz="2000" b="1">
              <a:ea typeface="Arial" panose="020B0604020202020204" pitchFamily="34" charset="0"/>
            </a:endParaRPr>
          </a:p>
          <a:p>
            <a:r>
              <a:rPr sz="2000" b="1">
                <a:ea typeface="Arial" panose="020B0604020202020204" pitchFamily="34" charset="0"/>
              </a:rPr>
              <a:t>проблемной</a:t>
            </a:r>
            <a:endParaRPr sz="2000" b="1">
              <a:ea typeface="Arial" panose="020B0604020202020204" pitchFamily="34" charset="0"/>
            </a:endParaRPr>
          </a:p>
          <a:p>
            <a:r>
              <a:rPr sz="2000" b="1">
                <a:ea typeface="Arial" panose="020B0604020202020204" pitchFamily="34" charset="0"/>
              </a:rPr>
              <a:t>ситуации</a:t>
            </a:r>
            <a:endParaRPr sz="2000" b="1">
              <a:ea typeface="Arial" panose="020B0604020202020204" pitchFamily="34" charset="0"/>
            </a:endParaRPr>
          </a:p>
        </p:txBody>
      </p:sp>
      <p:sp>
        <p:nvSpPr>
          <p:cNvPr id="14342" name="Freeform 29"/>
          <p:cNvSpPr/>
          <p:nvPr/>
        </p:nvSpPr>
        <p:spPr>
          <a:xfrm>
            <a:off x="4886325" y="1538288"/>
            <a:ext cx="3330575" cy="2014537"/>
          </a:xfrm>
          <a:custGeom>
            <a:avLst/>
            <a:gdLst>
              <a:gd name="txL" fmla="*/ 0 w 822"/>
              <a:gd name="txT" fmla="*/ 0 h 525"/>
              <a:gd name="txR" fmla="*/ 822 w 822"/>
              <a:gd name="txB" fmla="*/ 525 h 525"/>
            </a:gdLst>
            <a:ahLst/>
            <a:cxnLst>
              <a:cxn ang="0">
                <a:pos x="2135453" y="2002382"/>
              </a:cxn>
              <a:cxn ang="0">
                <a:pos x="2088174" y="1975530"/>
              </a:cxn>
              <a:cxn ang="0">
                <a:pos x="2076354" y="1941006"/>
              </a:cxn>
              <a:cxn ang="0">
                <a:pos x="2103934" y="1875794"/>
              </a:cxn>
              <a:cxn ang="0">
                <a:pos x="2186673" y="1756879"/>
              </a:cxn>
              <a:cxn ang="0">
                <a:pos x="2210312" y="1695503"/>
              </a:cxn>
              <a:cxn ang="0">
                <a:pos x="2206372" y="1630292"/>
              </a:cxn>
              <a:cxn ang="0">
                <a:pos x="2190613" y="1595768"/>
              </a:cxn>
              <a:cxn ang="0">
                <a:pos x="2159093" y="1553572"/>
              </a:cxn>
              <a:cxn ang="0">
                <a:pos x="2092114" y="1507540"/>
              </a:cxn>
              <a:cxn ang="0">
                <a:pos x="2029075" y="1484524"/>
              </a:cxn>
              <a:cxn ang="0">
                <a:pos x="1938455" y="1469180"/>
              </a:cxn>
              <a:cxn ang="0">
                <a:pos x="1800557" y="1476852"/>
              </a:cxn>
              <a:cxn ang="0">
                <a:pos x="1709938" y="1507540"/>
              </a:cxn>
              <a:cxn ang="0">
                <a:pos x="1654779" y="1545900"/>
              </a:cxn>
              <a:cxn ang="0">
                <a:pos x="1611440" y="1595768"/>
              </a:cxn>
              <a:cxn ang="0">
                <a:pos x="1587800" y="1653307"/>
              </a:cxn>
              <a:cxn ang="0">
                <a:pos x="1587800" y="1703175"/>
              </a:cxn>
              <a:cxn ang="0">
                <a:pos x="1607500" y="1764551"/>
              </a:cxn>
              <a:cxn ang="0">
                <a:pos x="1662659" y="1848942"/>
              </a:cxn>
              <a:cxn ang="0">
                <a:pos x="1705998" y="1921826"/>
              </a:cxn>
              <a:cxn ang="0">
                <a:pos x="1709938" y="1952514"/>
              </a:cxn>
              <a:cxn ang="0">
                <a:pos x="1694179" y="1983202"/>
              </a:cxn>
              <a:cxn ang="0">
                <a:pos x="1650839" y="2006218"/>
              </a:cxn>
              <a:cxn ang="0">
                <a:pos x="559473" y="1254366"/>
              </a:cxn>
              <a:cxn ang="0">
                <a:pos x="520074" y="1185318"/>
              </a:cxn>
              <a:cxn ang="0">
                <a:pos x="488554" y="1177646"/>
              </a:cxn>
              <a:cxn ang="0">
                <a:pos x="441274" y="1196826"/>
              </a:cxn>
              <a:cxn ang="0">
                <a:pos x="327016" y="1269710"/>
              </a:cxn>
              <a:cxn ang="0">
                <a:pos x="283676" y="1296561"/>
              </a:cxn>
              <a:cxn ang="0">
                <a:pos x="216697" y="1311905"/>
              </a:cxn>
              <a:cxn ang="0">
                <a:pos x="169418" y="1304233"/>
              </a:cxn>
              <a:cxn ang="0">
                <a:pos x="102439" y="1262038"/>
              </a:cxn>
              <a:cxn ang="0">
                <a:pos x="47279" y="1200662"/>
              </a:cxn>
              <a:cxn ang="0">
                <a:pos x="15760" y="1123942"/>
              </a:cxn>
              <a:cxn ang="0">
                <a:pos x="3940" y="1043387"/>
              </a:cxn>
              <a:cxn ang="0">
                <a:pos x="11820" y="920635"/>
              </a:cxn>
              <a:cxn ang="0">
                <a:pos x="39400" y="840080"/>
              </a:cxn>
              <a:cxn ang="0">
                <a:pos x="82739" y="774868"/>
              </a:cxn>
              <a:cxn ang="0">
                <a:pos x="137898" y="728836"/>
              </a:cxn>
              <a:cxn ang="0">
                <a:pos x="193058" y="705820"/>
              </a:cxn>
              <a:cxn ang="0">
                <a:pos x="240337" y="701984"/>
              </a:cxn>
              <a:cxn ang="0">
                <a:pos x="307316" y="725000"/>
              </a:cxn>
              <a:cxn ang="0">
                <a:pos x="390055" y="778704"/>
              </a:cxn>
              <a:cxn ang="0">
                <a:pos x="468854" y="820900"/>
              </a:cxn>
              <a:cxn ang="0">
                <a:pos x="500374" y="824736"/>
              </a:cxn>
              <a:cxn ang="0">
                <a:pos x="527953" y="809392"/>
              </a:cxn>
              <a:cxn ang="0">
                <a:pos x="559473" y="751852"/>
              </a:cxn>
              <a:cxn ang="0">
                <a:pos x="3238639" y="2013890"/>
              </a:cxn>
            </a:cxnLst>
            <a:rect l="txL" t="txT" r="txR" b="txB"/>
            <a:pathLst>
              <a:path w="822" h="525">
                <a:moveTo>
                  <a:pt x="822" y="525"/>
                </a:moveTo>
                <a:lnTo>
                  <a:pt x="549" y="525"/>
                </a:lnTo>
                <a:lnTo>
                  <a:pt x="542" y="522"/>
                </a:lnTo>
                <a:lnTo>
                  <a:pt x="536" y="520"/>
                </a:lnTo>
                <a:lnTo>
                  <a:pt x="532" y="516"/>
                </a:lnTo>
                <a:lnTo>
                  <a:pt x="530" y="515"/>
                </a:lnTo>
                <a:lnTo>
                  <a:pt x="529" y="513"/>
                </a:lnTo>
                <a:lnTo>
                  <a:pt x="528" y="510"/>
                </a:lnTo>
                <a:lnTo>
                  <a:pt x="527" y="506"/>
                </a:lnTo>
                <a:lnTo>
                  <a:pt x="528" y="502"/>
                </a:lnTo>
                <a:lnTo>
                  <a:pt x="529" y="498"/>
                </a:lnTo>
                <a:lnTo>
                  <a:pt x="534" y="489"/>
                </a:lnTo>
                <a:lnTo>
                  <a:pt x="540" y="479"/>
                </a:lnTo>
                <a:lnTo>
                  <a:pt x="550" y="466"/>
                </a:lnTo>
                <a:lnTo>
                  <a:pt x="555" y="458"/>
                </a:lnTo>
                <a:lnTo>
                  <a:pt x="558" y="451"/>
                </a:lnTo>
                <a:lnTo>
                  <a:pt x="560" y="445"/>
                </a:lnTo>
                <a:lnTo>
                  <a:pt x="561" y="442"/>
                </a:lnTo>
                <a:lnTo>
                  <a:pt x="561" y="438"/>
                </a:lnTo>
                <a:lnTo>
                  <a:pt x="561" y="432"/>
                </a:lnTo>
                <a:lnTo>
                  <a:pt x="560" y="425"/>
                </a:lnTo>
                <a:lnTo>
                  <a:pt x="559" y="422"/>
                </a:lnTo>
                <a:lnTo>
                  <a:pt x="558" y="420"/>
                </a:lnTo>
                <a:lnTo>
                  <a:pt x="556" y="416"/>
                </a:lnTo>
                <a:lnTo>
                  <a:pt x="554" y="412"/>
                </a:lnTo>
                <a:lnTo>
                  <a:pt x="551" y="408"/>
                </a:lnTo>
                <a:lnTo>
                  <a:pt x="548" y="405"/>
                </a:lnTo>
                <a:lnTo>
                  <a:pt x="544" y="402"/>
                </a:lnTo>
                <a:lnTo>
                  <a:pt x="536" y="396"/>
                </a:lnTo>
                <a:lnTo>
                  <a:pt x="531" y="393"/>
                </a:lnTo>
                <a:lnTo>
                  <a:pt x="527" y="391"/>
                </a:lnTo>
                <a:lnTo>
                  <a:pt x="520" y="389"/>
                </a:lnTo>
                <a:lnTo>
                  <a:pt x="515" y="387"/>
                </a:lnTo>
                <a:lnTo>
                  <a:pt x="504" y="384"/>
                </a:lnTo>
                <a:lnTo>
                  <a:pt x="498" y="383"/>
                </a:lnTo>
                <a:lnTo>
                  <a:pt x="492" y="383"/>
                </a:lnTo>
                <a:lnTo>
                  <a:pt x="480" y="382"/>
                </a:lnTo>
                <a:lnTo>
                  <a:pt x="468" y="383"/>
                </a:lnTo>
                <a:lnTo>
                  <a:pt x="457" y="385"/>
                </a:lnTo>
                <a:lnTo>
                  <a:pt x="445" y="388"/>
                </a:lnTo>
                <a:lnTo>
                  <a:pt x="439" y="391"/>
                </a:lnTo>
                <a:lnTo>
                  <a:pt x="434" y="393"/>
                </a:lnTo>
                <a:lnTo>
                  <a:pt x="429" y="396"/>
                </a:lnTo>
                <a:lnTo>
                  <a:pt x="424" y="399"/>
                </a:lnTo>
                <a:lnTo>
                  <a:pt x="420" y="403"/>
                </a:lnTo>
                <a:lnTo>
                  <a:pt x="416" y="407"/>
                </a:lnTo>
                <a:lnTo>
                  <a:pt x="412" y="411"/>
                </a:lnTo>
                <a:lnTo>
                  <a:pt x="409" y="416"/>
                </a:lnTo>
                <a:lnTo>
                  <a:pt x="406" y="420"/>
                </a:lnTo>
                <a:lnTo>
                  <a:pt x="404" y="425"/>
                </a:lnTo>
                <a:lnTo>
                  <a:pt x="403" y="431"/>
                </a:lnTo>
                <a:lnTo>
                  <a:pt x="402" y="435"/>
                </a:lnTo>
                <a:lnTo>
                  <a:pt x="402" y="439"/>
                </a:lnTo>
                <a:lnTo>
                  <a:pt x="403" y="444"/>
                </a:lnTo>
                <a:lnTo>
                  <a:pt x="404" y="448"/>
                </a:lnTo>
                <a:lnTo>
                  <a:pt x="405" y="452"/>
                </a:lnTo>
                <a:lnTo>
                  <a:pt x="408" y="460"/>
                </a:lnTo>
                <a:lnTo>
                  <a:pt x="412" y="468"/>
                </a:lnTo>
                <a:lnTo>
                  <a:pt x="417" y="475"/>
                </a:lnTo>
                <a:lnTo>
                  <a:pt x="422" y="482"/>
                </a:lnTo>
                <a:lnTo>
                  <a:pt x="427" y="488"/>
                </a:lnTo>
                <a:lnTo>
                  <a:pt x="431" y="495"/>
                </a:lnTo>
                <a:lnTo>
                  <a:pt x="433" y="501"/>
                </a:lnTo>
                <a:lnTo>
                  <a:pt x="434" y="504"/>
                </a:lnTo>
                <a:lnTo>
                  <a:pt x="434" y="507"/>
                </a:lnTo>
                <a:lnTo>
                  <a:pt x="434" y="509"/>
                </a:lnTo>
                <a:lnTo>
                  <a:pt x="433" y="512"/>
                </a:lnTo>
                <a:lnTo>
                  <a:pt x="432" y="514"/>
                </a:lnTo>
                <a:lnTo>
                  <a:pt x="430" y="517"/>
                </a:lnTo>
                <a:lnTo>
                  <a:pt x="427" y="519"/>
                </a:lnTo>
                <a:lnTo>
                  <a:pt x="423" y="521"/>
                </a:lnTo>
                <a:lnTo>
                  <a:pt x="419" y="523"/>
                </a:lnTo>
                <a:lnTo>
                  <a:pt x="413" y="525"/>
                </a:lnTo>
                <a:lnTo>
                  <a:pt x="142" y="525"/>
                </a:lnTo>
                <a:lnTo>
                  <a:pt x="142" y="327"/>
                </a:lnTo>
                <a:lnTo>
                  <a:pt x="138" y="317"/>
                </a:lnTo>
                <a:lnTo>
                  <a:pt x="134" y="311"/>
                </a:lnTo>
                <a:lnTo>
                  <a:pt x="132" y="309"/>
                </a:lnTo>
                <a:lnTo>
                  <a:pt x="129" y="308"/>
                </a:lnTo>
                <a:lnTo>
                  <a:pt x="127" y="307"/>
                </a:lnTo>
                <a:lnTo>
                  <a:pt x="124" y="307"/>
                </a:lnTo>
                <a:lnTo>
                  <a:pt x="121" y="308"/>
                </a:lnTo>
                <a:lnTo>
                  <a:pt x="118" y="309"/>
                </a:lnTo>
                <a:lnTo>
                  <a:pt x="112" y="312"/>
                </a:lnTo>
                <a:lnTo>
                  <a:pt x="106" y="316"/>
                </a:lnTo>
                <a:lnTo>
                  <a:pt x="98" y="321"/>
                </a:lnTo>
                <a:lnTo>
                  <a:pt x="83" y="331"/>
                </a:lnTo>
                <a:lnTo>
                  <a:pt x="79" y="333"/>
                </a:lnTo>
                <a:lnTo>
                  <a:pt x="76" y="336"/>
                </a:lnTo>
                <a:lnTo>
                  <a:pt x="72" y="338"/>
                </a:lnTo>
                <a:lnTo>
                  <a:pt x="68" y="339"/>
                </a:lnTo>
                <a:lnTo>
                  <a:pt x="59" y="342"/>
                </a:lnTo>
                <a:lnTo>
                  <a:pt x="55" y="342"/>
                </a:lnTo>
                <a:lnTo>
                  <a:pt x="51" y="342"/>
                </a:lnTo>
                <a:lnTo>
                  <a:pt x="47" y="341"/>
                </a:lnTo>
                <a:lnTo>
                  <a:pt x="43" y="340"/>
                </a:lnTo>
                <a:lnTo>
                  <a:pt x="38" y="338"/>
                </a:lnTo>
                <a:lnTo>
                  <a:pt x="34" y="336"/>
                </a:lnTo>
                <a:lnTo>
                  <a:pt x="26" y="329"/>
                </a:lnTo>
                <a:lnTo>
                  <a:pt x="22" y="325"/>
                </a:lnTo>
                <a:lnTo>
                  <a:pt x="19" y="321"/>
                </a:lnTo>
                <a:lnTo>
                  <a:pt x="12" y="313"/>
                </a:lnTo>
                <a:lnTo>
                  <a:pt x="10" y="308"/>
                </a:lnTo>
                <a:lnTo>
                  <a:pt x="8" y="304"/>
                </a:lnTo>
                <a:lnTo>
                  <a:pt x="4" y="293"/>
                </a:lnTo>
                <a:lnTo>
                  <a:pt x="3" y="287"/>
                </a:lnTo>
                <a:lnTo>
                  <a:pt x="2" y="282"/>
                </a:lnTo>
                <a:lnTo>
                  <a:pt x="1" y="272"/>
                </a:lnTo>
                <a:lnTo>
                  <a:pt x="0" y="261"/>
                </a:lnTo>
                <a:lnTo>
                  <a:pt x="1" y="250"/>
                </a:lnTo>
                <a:lnTo>
                  <a:pt x="3" y="240"/>
                </a:lnTo>
                <a:lnTo>
                  <a:pt x="6" y="229"/>
                </a:lnTo>
                <a:lnTo>
                  <a:pt x="8" y="224"/>
                </a:lnTo>
                <a:lnTo>
                  <a:pt x="10" y="219"/>
                </a:lnTo>
                <a:lnTo>
                  <a:pt x="14" y="210"/>
                </a:lnTo>
                <a:lnTo>
                  <a:pt x="18" y="206"/>
                </a:lnTo>
                <a:lnTo>
                  <a:pt x="21" y="202"/>
                </a:lnTo>
                <a:lnTo>
                  <a:pt x="27" y="195"/>
                </a:lnTo>
                <a:lnTo>
                  <a:pt x="31" y="192"/>
                </a:lnTo>
                <a:lnTo>
                  <a:pt x="35" y="190"/>
                </a:lnTo>
                <a:lnTo>
                  <a:pt x="40" y="187"/>
                </a:lnTo>
                <a:lnTo>
                  <a:pt x="44" y="185"/>
                </a:lnTo>
                <a:lnTo>
                  <a:pt x="49" y="184"/>
                </a:lnTo>
                <a:lnTo>
                  <a:pt x="53" y="183"/>
                </a:lnTo>
                <a:lnTo>
                  <a:pt x="57" y="183"/>
                </a:lnTo>
                <a:lnTo>
                  <a:pt x="61" y="183"/>
                </a:lnTo>
                <a:lnTo>
                  <a:pt x="66" y="184"/>
                </a:lnTo>
                <a:lnTo>
                  <a:pt x="70" y="185"/>
                </a:lnTo>
                <a:lnTo>
                  <a:pt x="78" y="189"/>
                </a:lnTo>
                <a:lnTo>
                  <a:pt x="85" y="193"/>
                </a:lnTo>
                <a:lnTo>
                  <a:pt x="92" y="198"/>
                </a:lnTo>
                <a:lnTo>
                  <a:pt x="99" y="203"/>
                </a:lnTo>
                <a:lnTo>
                  <a:pt x="107" y="207"/>
                </a:lnTo>
                <a:lnTo>
                  <a:pt x="113" y="211"/>
                </a:lnTo>
                <a:lnTo>
                  <a:pt x="119" y="214"/>
                </a:lnTo>
                <a:lnTo>
                  <a:pt x="121" y="215"/>
                </a:lnTo>
                <a:lnTo>
                  <a:pt x="124" y="215"/>
                </a:lnTo>
                <a:lnTo>
                  <a:pt x="127" y="215"/>
                </a:lnTo>
                <a:lnTo>
                  <a:pt x="129" y="214"/>
                </a:lnTo>
                <a:lnTo>
                  <a:pt x="132" y="213"/>
                </a:lnTo>
                <a:lnTo>
                  <a:pt x="134" y="211"/>
                </a:lnTo>
                <a:lnTo>
                  <a:pt x="138" y="205"/>
                </a:lnTo>
                <a:lnTo>
                  <a:pt x="140" y="201"/>
                </a:lnTo>
                <a:lnTo>
                  <a:pt x="142" y="196"/>
                </a:lnTo>
                <a:lnTo>
                  <a:pt x="142" y="0"/>
                </a:lnTo>
                <a:lnTo>
                  <a:pt x="822" y="0"/>
                </a:lnTo>
                <a:lnTo>
                  <a:pt x="822" y="525"/>
                </a:lnTo>
                <a:close/>
              </a:path>
            </a:pathLst>
          </a:custGeom>
          <a:gradFill rotWithShape="1">
            <a:gsLst>
              <a:gs pos="0">
                <a:srgbClr val="00CCFF">
                  <a:gamma/>
                  <a:shade val="46275"/>
                  <a:invGamma/>
                </a:srgbClr>
              </a:gs>
              <a:gs pos="5000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28575" cap="flat" cmpd="sng">
            <a:solidFill>
              <a:srgbClr val="2D2D8A"/>
            </a:solidFill>
            <a:prstDash val="solid"/>
            <a:miter/>
            <a:headEnd type="none" w="med" len="med"/>
            <a:tailEnd type="none" w="med" len="med"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792000" tIns="36000" rIns="72000" bIns="36000" anchor="ctr" anchorCtr="0"/>
          <a:p>
            <a:pPr algn="ctr"/>
            <a:r>
              <a:rPr sz="2000" b="1">
                <a:ea typeface="Arial" panose="020B0604020202020204" pitchFamily="34" charset="0"/>
              </a:rPr>
              <a:t>Организация </a:t>
            </a:r>
            <a:endParaRPr sz="2000" b="1">
              <a:ea typeface="Arial" panose="020B0604020202020204" pitchFamily="34" charset="0"/>
            </a:endParaRPr>
          </a:p>
          <a:p>
            <a:pPr algn="ctr"/>
            <a:r>
              <a:rPr sz="2000" b="1">
                <a:ea typeface="Arial" panose="020B0604020202020204" pitchFamily="34" charset="0"/>
              </a:rPr>
              <a:t>активной</a:t>
            </a:r>
            <a:endParaRPr sz="2000" b="1">
              <a:ea typeface="Arial" panose="020B0604020202020204" pitchFamily="34" charset="0"/>
            </a:endParaRPr>
          </a:p>
          <a:p>
            <a:pPr algn="ctr"/>
            <a:r>
              <a:rPr sz="2000" b="1">
                <a:ea typeface="Arial" panose="020B0604020202020204" pitchFamily="34" charset="0"/>
              </a:rPr>
              <a:t>самостоятельной</a:t>
            </a:r>
            <a:endParaRPr sz="2000" b="1">
              <a:ea typeface="Arial" panose="020B0604020202020204" pitchFamily="34" charset="0"/>
            </a:endParaRPr>
          </a:p>
          <a:p>
            <a:pPr algn="ctr"/>
            <a:r>
              <a:rPr sz="2000" b="1">
                <a:ea typeface="Arial" panose="020B0604020202020204" pitchFamily="34" charset="0"/>
              </a:rPr>
              <a:t>деятельности учащихся</a:t>
            </a:r>
            <a:endParaRPr sz="2000" b="1"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976 0.00023 L 0.16024 0.00023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292 0.00023 L -0.12205 0.00023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562 0.00278 L 0.12066 0.00278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7000"/>
                            </p:stCondLst>
                            <p:childTnLst>
                              <p:par>
                                <p:cTn id="32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066 0.00278 L 0.12274 -0.15471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7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652 0.00254 L -0.15348 0.00254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1000"/>
                            </p:stCondLst>
                            <p:childTnLst>
                              <p:par>
                                <p:cTn id="38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348 0.00254 L -0.15348 -0.1339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animBg="1"/>
      <p:bldP spid="14339" grpId="1" animBg="1"/>
      <p:bldP spid="14339" grpId="2" animBg="1"/>
      <p:bldP spid="14340" grpId="0" animBg="1"/>
      <p:bldP spid="14340" grpId="1" animBg="1"/>
      <p:bldP spid="14340" grpId="2" animBg="1"/>
      <p:bldP spid="14341" grpId="0" animBg="1"/>
      <p:bldP spid="14341" grpId="1" animBg="1"/>
      <p:bldP spid="14342" grpId="0" animBg="1"/>
      <p:bldP spid="1434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72" name="Блок-схема: альтернативный процесс 15371"/>
          <p:cNvSpPr/>
          <p:nvPr/>
        </p:nvSpPr>
        <p:spPr>
          <a:xfrm>
            <a:off x="2268538" y="4365625"/>
            <a:ext cx="1655762" cy="2016125"/>
          </a:xfrm>
          <a:prstGeom prst="flowChartAlternateProcess">
            <a:avLst/>
          </a:prstGeom>
          <a:gradFill rotWithShape="1">
            <a:gsLst>
              <a:gs pos="0">
                <a:srgbClr val="FF66FF"/>
              </a:gs>
              <a:gs pos="50000">
                <a:srgbClr val="FF66FF">
                  <a:gamma/>
                  <a:shade val="46275"/>
                  <a:invGamma/>
                </a:srgbClr>
              </a:gs>
              <a:gs pos="100000">
                <a:srgbClr val="FF66FF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5365" name="Блок-схема: альтернативный процесс 15364"/>
          <p:cNvSpPr/>
          <p:nvPr/>
        </p:nvSpPr>
        <p:spPr>
          <a:xfrm>
            <a:off x="539750" y="260350"/>
            <a:ext cx="8135938" cy="1223963"/>
          </a:xfrm>
          <a:prstGeom prst="flowChartAlternateProcess">
            <a:avLst/>
          </a:prstGeom>
          <a:gradFill rotWithShape="1">
            <a:gsLst>
              <a:gs pos="0">
                <a:srgbClr val="FF66FF"/>
              </a:gs>
              <a:gs pos="50000">
                <a:srgbClr val="FF66FF">
                  <a:gamma/>
                  <a:shade val="46275"/>
                  <a:invGamma/>
                </a:srgbClr>
              </a:gs>
              <a:gs pos="100000">
                <a:srgbClr val="FF66FF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5366" name="Блок-схема: альтернативный процесс 15365"/>
          <p:cNvSpPr/>
          <p:nvPr/>
        </p:nvSpPr>
        <p:spPr>
          <a:xfrm>
            <a:off x="684213" y="476250"/>
            <a:ext cx="8135937" cy="1223963"/>
          </a:xfrm>
          <a:prstGeom prst="flowChartAlternateProcess">
            <a:avLst/>
          </a:prstGeom>
          <a:gradFill rotWithShape="1">
            <a:gsLst>
              <a:gs pos="0">
                <a:srgbClr val="00CCFF">
                  <a:gamma/>
                  <a:shade val="46275"/>
                  <a:invGamma/>
                </a:srgbClr>
              </a:gs>
              <a:gs pos="5000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5364" name="Заголовок 15363"/>
          <p:cNvSpPr>
            <a:spLocks noGrp="1"/>
          </p:cNvSpPr>
          <p:nvPr>
            <p:ph type="title"/>
          </p:nvPr>
        </p:nvSpPr>
        <p:spPr>
          <a:xfrm>
            <a:off x="311150" y="214313"/>
            <a:ext cx="8715375" cy="1343025"/>
          </a:xfrm>
          <a:ln/>
        </p:spPr>
        <p:txBody>
          <a:bodyPr anchor="ctr" anchorCtr="0"/>
          <a:p>
            <a:pPr algn="ctr"/>
            <a:br>
              <a:rPr sz="2800" b="1" i="1">
                <a:solidFill>
                  <a:schemeClr val="tx1"/>
                </a:solidFill>
                <a:effectLst>
                  <a:outerShdw blurRad="38100" dist="38100" dir="2700000">
                    <a:srgbClr val="FFFFFF"/>
                  </a:outerShdw>
                </a:effectLst>
              </a:rPr>
            </a:br>
            <a:r>
              <a:rPr sz="2400" b="1" i="1">
                <a:solidFill>
                  <a:schemeClr val="tx1"/>
                </a:solidFill>
                <a:latin typeface="Times New Roman" panose="02020603050405020304" pitchFamily="18" charset="0"/>
              </a:rPr>
              <a:t>Этапы организации и проведения уроков, построенных в технологии проблемного обучения.</a:t>
            </a:r>
            <a:endParaRPr sz="2400" b="1" i="1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67" name="Блок-схема: альтернативный процесс 15366"/>
          <p:cNvSpPr/>
          <p:nvPr/>
        </p:nvSpPr>
        <p:spPr>
          <a:xfrm>
            <a:off x="250825" y="1989138"/>
            <a:ext cx="1655763" cy="2016125"/>
          </a:xfrm>
          <a:prstGeom prst="flowChartAlternateProcess">
            <a:avLst/>
          </a:prstGeom>
          <a:gradFill rotWithShape="1">
            <a:gsLst>
              <a:gs pos="0">
                <a:srgbClr val="FF66FF"/>
              </a:gs>
              <a:gs pos="50000">
                <a:srgbClr val="FF66FF">
                  <a:gamma/>
                  <a:shade val="46275"/>
                  <a:invGamma/>
                </a:srgbClr>
              </a:gs>
              <a:gs pos="100000">
                <a:srgbClr val="FF66FF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5368" name="Блок-схема: альтернативный процесс 15367"/>
          <p:cNvSpPr/>
          <p:nvPr/>
        </p:nvSpPr>
        <p:spPr>
          <a:xfrm>
            <a:off x="395288" y="2060575"/>
            <a:ext cx="1727200" cy="2016125"/>
          </a:xfrm>
          <a:prstGeom prst="flowChartAlternateProcess">
            <a:avLst/>
          </a:prstGeom>
          <a:gradFill rotWithShape="1">
            <a:gsLst>
              <a:gs pos="0">
                <a:srgbClr val="00CCFF">
                  <a:gamma/>
                  <a:shade val="46275"/>
                  <a:invGamma/>
                </a:srgbClr>
              </a:gs>
              <a:gs pos="5000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2000" b="1">
                <a:latin typeface="Times New Roman" panose="02020603050405020304" pitchFamily="18" charset="0"/>
                <a:ea typeface="Arial" panose="020B0604020202020204" pitchFamily="34" charset="0"/>
              </a:rPr>
              <a:t>Постановка</a:t>
            </a:r>
            <a:endParaRPr sz="2000" b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ctr"/>
            <a:r>
              <a:rPr sz="2000" b="1">
                <a:latin typeface="Times New Roman" panose="02020603050405020304" pitchFamily="18" charset="0"/>
                <a:ea typeface="Arial" panose="020B0604020202020204" pitchFamily="34" charset="0"/>
              </a:rPr>
              <a:t>проблемы</a:t>
            </a:r>
            <a:endParaRPr sz="2000" b="1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5369" name="Блок-схема: альтернативный процесс 15368"/>
          <p:cNvSpPr/>
          <p:nvPr/>
        </p:nvSpPr>
        <p:spPr>
          <a:xfrm>
            <a:off x="4572000" y="2133600"/>
            <a:ext cx="1655763" cy="2016125"/>
          </a:xfrm>
          <a:prstGeom prst="flowChartAlternateProcess">
            <a:avLst/>
          </a:prstGeom>
          <a:gradFill rotWithShape="1">
            <a:gsLst>
              <a:gs pos="0">
                <a:srgbClr val="FF66FF"/>
              </a:gs>
              <a:gs pos="50000">
                <a:srgbClr val="FF66FF">
                  <a:gamma/>
                  <a:shade val="46275"/>
                  <a:invGamma/>
                </a:srgbClr>
              </a:gs>
              <a:gs pos="100000">
                <a:srgbClr val="FF66FF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5370" name="Блок-схема: альтернативный процесс 15369"/>
          <p:cNvSpPr/>
          <p:nvPr/>
        </p:nvSpPr>
        <p:spPr>
          <a:xfrm>
            <a:off x="4787900" y="2205038"/>
            <a:ext cx="1871663" cy="2016125"/>
          </a:xfrm>
          <a:prstGeom prst="flowChartAlternateProcess">
            <a:avLst/>
          </a:prstGeom>
          <a:gradFill rotWithShape="1">
            <a:gsLst>
              <a:gs pos="0">
                <a:srgbClr val="00CCFF">
                  <a:gamma/>
                  <a:shade val="46275"/>
                  <a:invGamma/>
                </a:srgbClr>
              </a:gs>
              <a:gs pos="5000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2000" b="1">
                <a:latin typeface="Times New Roman" panose="02020603050405020304" pitchFamily="18" charset="0"/>
                <a:ea typeface="Arial" panose="020B0604020202020204" pitchFamily="34" charset="0"/>
              </a:rPr>
              <a:t>Формулировка </a:t>
            </a:r>
            <a:endParaRPr sz="2000" b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ctr"/>
            <a:r>
              <a:rPr sz="2000" b="1">
                <a:latin typeface="Times New Roman" panose="02020603050405020304" pitchFamily="18" charset="0"/>
                <a:ea typeface="Arial" panose="020B0604020202020204" pitchFamily="34" charset="0"/>
              </a:rPr>
              <a:t>вывода</a:t>
            </a:r>
            <a:endParaRPr sz="2000" b="1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5371" name="Блок-схема: альтернативный процесс 15370"/>
          <p:cNvSpPr/>
          <p:nvPr/>
        </p:nvSpPr>
        <p:spPr>
          <a:xfrm>
            <a:off x="2484438" y="4437063"/>
            <a:ext cx="1655762" cy="2016125"/>
          </a:xfrm>
          <a:prstGeom prst="flowChartAlternateProcess">
            <a:avLst/>
          </a:prstGeom>
          <a:gradFill rotWithShape="1">
            <a:gsLst>
              <a:gs pos="0">
                <a:srgbClr val="00CCFF">
                  <a:gamma/>
                  <a:shade val="46275"/>
                  <a:invGamma/>
                </a:srgbClr>
              </a:gs>
              <a:gs pos="5000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2000" b="1">
                <a:ea typeface="Arial" panose="020B0604020202020204" pitchFamily="34" charset="0"/>
              </a:rPr>
              <a:t>Поиск путей</a:t>
            </a:r>
            <a:endParaRPr sz="2000" b="1">
              <a:ea typeface="Arial" panose="020B0604020202020204" pitchFamily="34" charset="0"/>
            </a:endParaRPr>
          </a:p>
          <a:p>
            <a:pPr algn="ctr"/>
            <a:r>
              <a:rPr sz="2000" b="1">
                <a:ea typeface="Arial" panose="020B0604020202020204" pitchFamily="34" charset="0"/>
              </a:rPr>
              <a:t>ее решения</a:t>
            </a:r>
            <a:endParaRPr sz="2000" b="1">
              <a:ea typeface="Arial" panose="020B0604020202020204" pitchFamily="34" charset="0"/>
            </a:endParaRPr>
          </a:p>
        </p:txBody>
      </p:sp>
      <p:sp>
        <p:nvSpPr>
          <p:cNvPr id="15373" name="Блок-схема: альтернативный процесс 15372"/>
          <p:cNvSpPr/>
          <p:nvPr/>
        </p:nvSpPr>
        <p:spPr>
          <a:xfrm>
            <a:off x="6300788" y="4508500"/>
            <a:ext cx="1655762" cy="2016125"/>
          </a:xfrm>
          <a:prstGeom prst="flowChartAlternateProcess">
            <a:avLst/>
          </a:prstGeom>
          <a:gradFill rotWithShape="1">
            <a:gsLst>
              <a:gs pos="0">
                <a:srgbClr val="FF66FF"/>
              </a:gs>
              <a:gs pos="50000">
                <a:srgbClr val="FF66FF">
                  <a:gamma/>
                  <a:shade val="46275"/>
                  <a:invGamma/>
                </a:srgbClr>
              </a:gs>
              <a:gs pos="100000">
                <a:srgbClr val="FF66FF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5374" name="Блок-схема: альтернативный процесс 15373"/>
          <p:cNvSpPr/>
          <p:nvPr/>
        </p:nvSpPr>
        <p:spPr>
          <a:xfrm>
            <a:off x="6516688" y="4581525"/>
            <a:ext cx="1655762" cy="2016125"/>
          </a:xfrm>
          <a:prstGeom prst="flowChartAlternateProcess">
            <a:avLst/>
          </a:prstGeom>
          <a:gradFill rotWithShape="1">
            <a:gsLst>
              <a:gs pos="0">
                <a:srgbClr val="00CCFF">
                  <a:gamma/>
                  <a:shade val="46275"/>
                  <a:invGamma/>
                </a:srgbClr>
              </a:gs>
              <a:gs pos="5000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2000" b="1">
                <a:ea typeface="Arial" panose="020B0604020202020204" pitchFamily="34" charset="0"/>
              </a:rPr>
              <a:t>Проверка</a:t>
            </a:r>
            <a:endParaRPr sz="2000" b="1">
              <a:ea typeface="Arial" panose="020B0604020202020204" pitchFamily="34" charset="0"/>
            </a:endParaRPr>
          </a:p>
          <a:p>
            <a:pPr algn="ctr"/>
            <a:r>
              <a:rPr sz="2000" b="1">
                <a:ea typeface="Arial" panose="020B0604020202020204" pitchFamily="34" charset="0"/>
              </a:rPr>
              <a:t>вывода</a:t>
            </a:r>
            <a:endParaRPr sz="2000" b="1">
              <a:ea typeface="Arial" panose="020B0604020202020204" pitchFamily="34" charset="0"/>
            </a:endParaRPr>
          </a:p>
        </p:txBody>
      </p:sp>
      <p:sp>
        <p:nvSpPr>
          <p:cNvPr id="15376" name="Прямое соединение 15375"/>
          <p:cNvSpPr/>
          <p:nvPr/>
        </p:nvSpPr>
        <p:spPr>
          <a:xfrm>
            <a:off x="1187450" y="4221163"/>
            <a:ext cx="936625" cy="936625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5377" name="Прямое соединение 15376"/>
          <p:cNvSpPr/>
          <p:nvPr/>
        </p:nvSpPr>
        <p:spPr>
          <a:xfrm flipV="1">
            <a:off x="3419475" y="3716338"/>
            <a:ext cx="1081088" cy="504825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5378" name="Прямое соединение 15377"/>
          <p:cNvSpPr/>
          <p:nvPr/>
        </p:nvSpPr>
        <p:spPr>
          <a:xfrm>
            <a:off x="6804025" y="3716338"/>
            <a:ext cx="720725" cy="720725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10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00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00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10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9000"/>
                            </p:stCondLst>
                            <p:childTnLst>
                              <p:par>
                                <p:cTn id="5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1000"/>
                            </p:stCondLst>
                            <p:childTnLst>
                              <p:par>
                                <p:cTn id="6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10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2000"/>
                            </p:stCondLst>
                            <p:childTnLst>
                              <p:par>
                                <p:cTn id="6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  <p:bldP spid="15368" grpId="0" animBg="1"/>
      <p:bldP spid="15370" grpId="0" animBg="1"/>
      <p:bldP spid="15371" grpId="0" animBg="1"/>
      <p:bldP spid="1537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8" name="Блок-схема: альтернативный процесс 11267"/>
          <p:cNvSpPr/>
          <p:nvPr/>
        </p:nvSpPr>
        <p:spPr>
          <a:xfrm>
            <a:off x="161925" y="1808163"/>
            <a:ext cx="3240088" cy="2160587"/>
          </a:xfrm>
          <a:prstGeom prst="flowChartAlternateProcess">
            <a:avLst/>
          </a:prstGeom>
          <a:gradFill rotWithShape="1">
            <a:gsLst>
              <a:gs pos="0">
                <a:srgbClr val="FF66FF"/>
              </a:gs>
              <a:gs pos="50000">
                <a:srgbClr val="FF66FF">
                  <a:gamma/>
                  <a:shade val="46275"/>
                  <a:invGamma/>
                </a:srgbClr>
              </a:gs>
              <a:gs pos="100000">
                <a:srgbClr val="FF66FF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269" name="Блок-схема: альтернативный процесс 11268"/>
          <p:cNvSpPr/>
          <p:nvPr/>
        </p:nvSpPr>
        <p:spPr>
          <a:xfrm>
            <a:off x="296863" y="2079625"/>
            <a:ext cx="3330575" cy="2114550"/>
          </a:xfrm>
          <a:prstGeom prst="flowChartAlternateProcess">
            <a:avLst/>
          </a:prstGeom>
          <a:gradFill rotWithShape="1">
            <a:gsLst>
              <a:gs pos="0">
                <a:srgbClr val="00CCFF">
                  <a:gamma/>
                  <a:shade val="46275"/>
                  <a:invGamma/>
                </a:srgbClr>
              </a:gs>
              <a:gs pos="5000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2400" b="1" i="1">
                <a:latin typeface="Times New Roman" panose="02020603050405020304" pitchFamily="18" charset="0"/>
                <a:ea typeface="Arial" panose="020B0604020202020204" pitchFamily="34" charset="0"/>
              </a:rPr>
              <a:t>Воспитательный</a:t>
            </a:r>
            <a:endParaRPr sz="2400" b="1" i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ctr"/>
            <a:r>
              <a:rPr sz="2400" b="1" i="1">
                <a:latin typeface="Times New Roman" panose="02020603050405020304" pitchFamily="18" charset="0"/>
                <a:ea typeface="Arial" panose="020B0604020202020204" pitchFamily="34" charset="0"/>
              </a:rPr>
              <a:t> потенциал </a:t>
            </a:r>
            <a:endParaRPr sz="2400" b="1" i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ctr"/>
            <a:r>
              <a:rPr sz="2400" b="1" i="1">
                <a:latin typeface="Times New Roman" panose="02020603050405020304" pitchFamily="18" charset="0"/>
                <a:ea typeface="Arial" panose="020B0604020202020204" pitchFamily="34" charset="0"/>
              </a:rPr>
              <a:t>проблемного </a:t>
            </a:r>
            <a:endParaRPr sz="2400" b="1" i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ctr"/>
            <a:r>
              <a:rPr sz="2400" b="1" i="1">
                <a:latin typeface="Times New Roman" panose="02020603050405020304" pitchFamily="18" charset="0"/>
                <a:ea typeface="Arial" panose="020B0604020202020204" pitchFamily="34" charset="0"/>
              </a:rPr>
              <a:t>обучения</a:t>
            </a:r>
            <a:r>
              <a:rPr sz="240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endParaRPr sz="240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1271" name="Блок-схема: альтернативный процесс 11270"/>
          <p:cNvSpPr/>
          <p:nvPr/>
        </p:nvSpPr>
        <p:spPr>
          <a:xfrm>
            <a:off x="3986213" y="233363"/>
            <a:ext cx="4808537" cy="1216025"/>
          </a:xfrm>
          <a:prstGeom prst="flowChartAlternateProcess">
            <a:avLst/>
          </a:prstGeom>
          <a:gradFill rotWithShape="1">
            <a:gsLst>
              <a:gs pos="0">
                <a:srgbClr val="FF66FF"/>
              </a:gs>
              <a:gs pos="50000">
                <a:srgbClr val="FF66FF">
                  <a:gamma/>
                  <a:shade val="46275"/>
                  <a:invGamma/>
                </a:srgbClr>
              </a:gs>
              <a:gs pos="100000">
                <a:srgbClr val="FF66FF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272" name="Блок-схема: альтернативный процесс 11271"/>
          <p:cNvSpPr/>
          <p:nvPr/>
        </p:nvSpPr>
        <p:spPr>
          <a:xfrm>
            <a:off x="4346575" y="458788"/>
            <a:ext cx="4583113" cy="1169987"/>
          </a:xfrm>
          <a:prstGeom prst="flowChartAlternateProcess">
            <a:avLst/>
          </a:prstGeom>
          <a:gradFill rotWithShape="1">
            <a:gsLst>
              <a:gs pos="0">
                <a:srgbClr val="00CCFF">
                  <a:gamma/>
                  <a:shade val="46275"/>
                  <a:invGamma/>
                </a:srgbClr>
              </a:gs>
              <a:gs pos="5000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2000" b="1">
                <a:ea typeface="Arial" panose="020B0604020202020204" pitchFamily="34" charset="0"/>
              </a:rPr>
              <a:t>воспитание</a:t>
            </a:r>
            <a:r>
              <a:rPr sz="2000" b="1">
                <a:effectLst>
                  <a:outerShdw blurRad="38100" dist="38100" dir="2700000">
                    <a:srgbClr val="FFFFFF"/>
                  </a:outerShdw>
                </a:effectLst>
                <a:ea typeface="Arial" panose="020B0604020202020204" pitchFamily="34" charset="0"/>
              </a:rPr>
              <a:t> </a:t>
            </a:r>
            <a:r>
              <a:rPr sz="2000" b="1">
                <a:ea typeface="Arial" panose="020B0604020202020204" pitchFamily="34" charset="0"/>
              </a:rPr>
              <a:t>культуры мышления</a:t>
            </a:r>
            <a:r>
              <a:rPr>
                <a:ea typeface="Arial" panose="020B0604020202020204" pitchFamily="34" charset="0"/>
              </a:rPr>
              <a:t> </a:t>
            </a:r>
            <a:endParaRPr>
              <a:ea typeface="Arial" panose="020B0604020202020204" pitchFamily="34" charset="0"/>
            </a:endParaRPr>
          </a:p>
        </p:txBody>
      </p:sp>
      <p:sp>
        <p:nvSpPr>
          <p:cNvPr id="11283" name="Прямое соединение 11282"/>
          <p:cNvSpPr/>
          <p:nvPr/>
        </p:nvSpPr>
        <p:spPr>
          <a:xfrm flipV="1">
            <a:off x="2771775" y="819150"/>
            <a:ext cx="792163" cy="720725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1284" name="Прямое соединение 11283"/>
          <p:cNvSpPr/>
          <p:nvPr/>
        </p:nvSpPr>
        <p:spPr>
          <a:xfrm>
            <a:off x="3716338" y="2889250"/>
            <a:ext cx="360362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1285" name="Прямое соединение 11284"/>
          <p:cNvSpPr/>
          <p:nvPr/>
        </p:nvSpPr>
        <p:spPr>
          <a:xfrm>
            <a:off x="2862263" y="4464050"/>
            <a:ext cx="944562" cy="539750"/>
          </a:xfrm>
          <a:prstGeom prst="line">
            <a:avLst/>
          </a:prstGeom>
          <a:ln w="762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1288" name="Блок-схема: альтернативный процесс 11287"/>
          <p:cNvSpPr/>
          <p:nvPr/>
        </p:nvSpPr>
        <p:spPr>
          <a:xfrm>
            <a:off x="4032250" y="2124075"/>
            <a:ext cx="4808538" cy="1216025"/>
          </a:xfrm>
          <a:prstGeom prst="flowChartAlternateProcess">
            <a:avLst/>
          </a:prstGeom>
          <a:gradFill rotWithShape="1">
            <a:gsLst>
              <a:gs pos="0">
                <a:srgbClr val="FF66FF"/>
              </a:gs>
              <a:gs pos="50000">
                <a:srgbClr val="FF66FF">
                  <a:gamma/>
                  <a:shade val="46275"/>
                  <a:invGamma/>
                </a:srgbClr>
              </a:gs>
              <a:gs pos="100000">
                <a:srgbClr val="FF66FF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289" name="Блок-схема: альтернативный процесс 11288"/>
          <p:cNvSpPr/>
          <p:nvPr/>
        </p:nvSpPr>
        <p:spPr>
          <a:xfrm>
            <a:off x="4032250" y="4373563"/>
            <a:ext cx="4808538" cy="1216025"/>
          </a:xfrm>
          <a:prstGeom prst="flowChartAlternateProcess">
            <a:avLst/>
          </a:prstGeom>
          <a:gradFill rotWithShape="1">
            <a:gsLst>
              <a:gs pos="0">
                <a:srgbClr val="FF66FF"/>
              </a:gs>
              <a:gs pos="50000">
                <a:srgbClr val="FF66FF">
                  <a:gamma/>
                  <a:shade val="46275"/>
                  <a:invGamma/>
                </a:srgbClr>
              </a:gs>
              <a:gs pos="100000">
                <a:srgbClr val="FF66FF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290" name="Блок-схема: альтернативный процесс 11289"/>
          <p:cNvSpPr/>
          <p:nvPr/>
        </p:nvSpPr>
        <p:spPr>
          <a:xfrm>
            <a:off x="4392613" y="2303463"/>
            <a:ext cx="4583112" cy="1169987"/>
          </a:xfrm>
          <a:prstGeom prst="flowChartAlternateProcess">
            <a:avLst/>
          </a:prstGeom>
          <a:gradFill rotWithShape="1">
            <a:gsLst>
              <a:gs pos="0">
                <a:srgbClr val="00CCFF">
                  <a:gamma/>
                  <a:shade val="46275"/>
                  <a:invGamma/>
                </a:srgbClr>
              </a:gs>
              <a:gs pos="5000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2000" b="1">
                <a:ea typeface="Arial" panose="020B0604020202020204" pitchFamily="34" charset="0"/>
              </a:rPr>
              <a:t>воспитание культуры общения</a:t>
            </a:r>
            <a:r>
              <a:rPr>
                <a:ea typeface="Arial" panose="020B0604020202020204" pitchFamily="34" charset="0"/>
              </a:rPr>
              <a:t> </a:t>
            </a:r>
            <a:endParaRPr>
              <a:ea typeface="Arial" panose="020B0604020202020204" pitchFamily="34" charset="0"/>
            </a:endParaRPr>
          </a:p>
        </p:txBody>
      </p:sp>
      <p:sp>
        <p:nvSpPr>
          <p:cNvPr id="11291" name="Блок-схема: альтернативный процесс 11290"/>
          <p:cNvSpPr/>
          <p:nvPr/>
        </p:nvSpPr>
        <p:spPr>
          <a:xfrm>
            <a:off x="4346575" y="4598988"/>
            <a:ext cx="4583113" cy="1169987"/>
          </a:xfrm>
          <a:prstGeom prst="flowChartAlternateProcess">
            <a:avLst/>
          </a:prstGeom>
          <a:gradFill rotWithShape="1">
            <a:gsLst>
              <a:gs pos="0">
                <a:srgbClr val="00CCFF">
                  <a:gamma/>
                  <a:shade val="46275"/>
                  <a:invGamma/>
                </a:srgbClr>
              </a:gs>
              <a:gs pos="5000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2000" b="1">
                <a:ea typeface="Arial" panose="020B0604020202020204" pitchFamily="34" charset="0"/>
              </a:rPr>
              <a:t>воспитание культуры </a:t>
            </a:r>
            <a:endParaRPr sz="2000" b="1">
              <a:ea typeface="Arial" panose="020B0604020202020204" pitchFamily="34" charset="0"/>
            </a:endParaRPr>
          </a:p>
          <a:p>
            <a:pPr algn="ctr"/>
            <a:r>
              <a:rPr sz="2000" b="1">
                <a:ea typeface="Arial" panose="020B0604020202020204" pitchFamily="34" charset="0"/>
              </a:rPr>
              <a:t>ценностного</a:t>
            </a:r>
            <a:endParaRPr sz="2000" b="1">
              <a:ea typeface="Arial" panose="020B0604020202020204" pitchFamily="34" charset="0"/>
            </a:endParaRPr>
          </a:p>
          <a:p>
            <a:pPr algn="ctr"/>
            <a:r>
              <a:rPr sz="2000" b="1">
                <a:ea typeface="Arial" panose="020B0604020202020204" pitchFamily="34" charset="0"/>
              </a:rPr>
              <a:t> отношения к действительности</a:t>
            </a:r>
            <a:r>
              <a:rPr>
                <a:ea typeface="Arial" panose="020B0604020202020204" pitchFamily="34" charset="0"/>
              </a:rPr>
              <a:t> </a:t>
            </a:r>
            <a:endParaRPr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animBg="1"/>
      <p:bldP spid="11272" grpId="0" animBg="1"/>
      <p:bldP spid="11290" grpId="0" animBg="1"/>
      <p:bldP spid="1129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5" name="Блок-схема: альтернативный процесс 20484"/>
          <p:cNvSpPr/>
          <p:nvPr/>
        </p:nvSpPr>
        <p:spPr>
          <a:xfrm>
            <a:off x="285750" y="188913"/>
            <a:ext cx="8156575" cy="936625"/>
          </a:xfrm>
          <a:prstGeom prst="flowChartAlternateProcess">
            <a:avLst/>
          </a:prstGeom>
          <a:gradFill rotWithShape="1">
            <a:gsLst>
              <a:gs pos="0">
                <a:srgbClr val="FF66FF">
                  <a:gamma/>
                  <a:shade val="46275"/>
                  <a:invGamma/>
                </a:srgbClr>
              </a:gs>
              <a:gs pos="100000">
                <a:srgbClr val="FF66FF"/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b="1" i="1" dirty="0">
              <a:solidFill>
                <a:schemeClr val="bg1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20482" name="Заголовок 20481"/>
          <p:cNvSpPr>
            <a:spLocks noGrp="1"/>
          </p:cNvSpPr>
          <p:nvPr>
            <p:ph type="title" idx="4294967295"/>
          </p:nvPr>
        </p:nvSpPr>
        <p:spPr>
          <a:ln/>
        </p:spPr>
        <p:txBody>
          <a:bodyPr anchor="ctr" anchorCtr="0"/>
          <a:p>
            <a:endParaRPr dirty="0"/>
          </a:p>
        </p:txBody>
      </p:sp>
      <p:sp>
        <p:nvSpPr>
          <p:cNvPr id="20483" name="Замещающий текст 2048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r>
              <a:rPr sz="2000" b="1">
                <a:latin typeface="Times New Roman" panose="02020603050405020304" pitchFamily="18" charset="0"/>
              </a:rPr>
              <a:t>Предварительный отбор </a:t>
            </a:r>
            <a:r>
              <a:rPr sz="2000" b="1">
                <a:latin typeface="Times New Roman" panose="02020603050405020304" pitchFamily="18" charset="0"/>
              </a:rPr>
              <a:t>учебного материала</a:t>
            </a:r>
            <a:r>
              <a:rPr sz="2000" b="1">
                <a:latin typeface="Times New Roman" panose="02020603050405020304" pitchFamily="18" charset="0"/>
              </a:rPr>
              <a:t>, имеющ</a:t>
            </a:r>
            <a:r>
              <a:rPr sz="2000" b="1">
                <a:latin typeface="Times New Roman" panose="02020603050405020304" pitchFamily="18" charset="0"/>
              </a:rPr>
              <a:t>его</a:t>
            </a:r>
            <a:r>
              <a:rPr sz="2000" b="1">
                <a:latin typeface="Times New Roman" panose="02020603050405020304" pitchFamily="18" charset="0"/>
              </a:rPr>
              <a:t> воспитательный характер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b="1">
                <a:solidFill>
                  <a:schemeClr val="tx1"/>
                </a:solidFill>
                <a:latin typeface="Times New Roman" panose="02020603050405020304" pitchFamily="18" charset="0"/>
              </a:rPr>
              <a:t>.</a:t>
            </a:r>
            <a:endParaRPr sz="2000" b="1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r>
              <a:rPr sz="2000" b="1">
                <a:latin typeface="Times New Roman" panose="02020603050405020304" pitchFamily="18" charset="0"/>
              </a:rPr>
              <a:t>Разработка и внедрение в процесс обучения проблемных задач и проблемных ситуации, создаваемых на основе отобранных материалов </a:t>
            </a:r>
            <a:endParaRPr sz="2000" b="1">
              <a:solidFill>
                <a:schemeClr val="tx1"/>
              </a:solidFill>
            </a:endParaRPr>
          </a:p>
          <a:p>
            <a:r>
              <a:rPr sz="2000" b="1">
                <a:latin typeface="Times New Roman" panose="02020603050405020304" pitchFamily="18" charset="0"/>
              </a:rPr>
              <a:t>П</a:t>
            </a:r>
            <a:r>
              <a:rPr sz="2000" b="1">
                <a:latin typeface="Times New Roman" panose="02020603050405020304" pitchFamily="18" charset="0"/>
              </a:rPr>
              <a:t>оследовательное диагностирование и последующее формирование умений </a:t>
            </a:r>
            <a:r>
              <a:rPr sz="2000" b="1">
                <a:latin typeface="Times New Roman" panose="02020603050405020304" pitchFamily="18" charset="0"/>
              </a:rPr>
              <a:t>обучающихся</a:t>
            </a:r>
            <a:r>
              <a:rPr sz="2000" b="1">
                <a:latin typeface="Times New Roman" panose="02020603050405020304" pitchFamily="18" charset="0"/>
              </a:rPr>
              <a:t> работать с проблемными задачами и проблемными ситуациями, имеющими воспитательный характер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>
                <a:latin typeface="Times New Roman" panose="02020603050405020304" pitchFamily="18" charset="0"/>
              </a:rPr>
              <a:t>.</a:t>
            </a:r>
            <a:r>
              <a:rPr sz="2000" b="1">
                <a:solidFill>
                  <a:schemeClr val="tx1"/>
                </a:solidFill>
              </a:rPr>
              <a:t> </a:t>
            </a:r>
            <a:endParaRPr sz="2000" b="1">
              <a:solidFill>
                <a:schemeClr val="tx1"/>
              </a:solidFill>
            </a:endParaRPr>
          </a:p>
        </p:txBody>
      </p:sp>
      <p:sp>
        <p:nvSpPr>
          <p:cNvPr id="20484" name="Блок-схема: альтернативный процесс 20483"/>
          <p:cNvSpPr/>
          <p:nvPr/>
        </p:nvSpPr>
        <p:spPr>
          <a:xfrm>
            <a:off x="430213" y="323850"/>
            <a:ext cx="8237537" cy="936625"/>
          </a:xfrm>
          <a:prstGeom prst="flowChartAlternateProcess">
            <a:avLst/>
          </a:prstGeom>
          <a:gradFill rotWithShape="1">
            <a:gsLst>
              <a:gs pos="0">
                <a:srgbClr val="00CCFF">
                  <a:gamma/>
                  <a:shade val="46275"/>
                  <a:invGamma/>
                </a:srgbClr>
              </a:gs>
              <a:gs pos="5000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2400" b="1" i="1">
                <a:ea typeface="Arial" panose="020B0604020202020204" pitchFamily="34" charset="0"/>
              </a:rPr>
              <a:t>Условия реализации воспитательного потенциала </a:t>
            </a:r>
            <a:endParaRPr sz="2400" b="1" i="1">
              <a:ea typeface="Arial" panose="020B0604020202020204" pitchFamily="34" charset="0"/>
            </a:endParaRPr>
          </a:p>
          <a:p>
            <a:pPr algn="ctr"/>
            <a:r>
              <a:rPr sz="2400" b="1" i="1">
                <a:ea typeface="Arial" panose="020B0604020202020204" pitchFamily="34" charset="0"/>
              </a:rPr>
              <a:t>проблемного обучения</a:t>
            </a:r>
            <a:endParaRPr sz="2400" b="1" i="1">
              <a:ea typeface="Arial" panose="020B0604020202020204" pitchFamily="34" charset="0"/>
            </a:endParaRPr>
          </a:p>
          <a:p>
            <a:pPr algn="ctr"/>
            <a:endParaRPr sz="2400"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charRg st="0" end="7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483">
                                            <p:txEl>
                                              <p:charRg st="0" end="7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483">
                                            <p:txEl>
                                              <p:charRg st="0" end="7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483">
                                            <p:txEl>
                                              <p:charRg st="0" end="7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charRg st="77" end="20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483">
                                            <p:txEl>
                                              <p:charRg st="77" end="20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483">
                                            <p:txEl>
                                              <p:charRg st="77" end="20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483">
                                            <p:txEl>
                                              <p:charRg st="77" end="20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charRg st="204" end="37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483">
                                            <p:txEl>
                                              <p:charRg st="204" end="37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483">
                                            <p:txEl>
                                              <p:charRg st="204" end="37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483">
                                            <p:txEl>
                                              <p:charRg st="204" end="37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 animBg="1"/>
      <p:bldP spid="20483" grpId="0" build="p"/>
      <p:bldP spid="2048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7" name="Блок-схема: альтернативный процесс 12296"/>
          <p:cNvSpPr/>
          <p:nvPr/>
        </p:nvSpPr>
        <p:spPr>
          <a:xfrm>
            <a:off x="611188" y="2573338"/>
            <a:ext cx="7948612" cy="3708400"/>
          </a:xfrm>
          <a:prstGeom prst="flowChartAlternateProcess">
            <a:avLst/>
          </a:prstGeom>
          <a:gradFill rotWithShape="1">
            <a:gsLst>
              <a:gs pos="0">
                <a:srgbClr val="FF66FF"/>
              </a:gs>
              <a:gs pos="50000">
                <a:srgbClr val="FF66FF">
                  <a:gamma/>
                  <a:shade val="46275"/>
                  <a:invGamma/>
                </a:srgbClr>
              </a:gs>
              <a:gs pos="100000">
                <a:srgbClr val="FF66FF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dirty="0">
              <a:ea typeface="Arial" panose="020B0604020202020204" pitchFamily="34" charset="0"/>
            </a:endParaRPr>
          </a:p>
        </p:txBody>
      </p:sp>
      <p:sp>
        <p:nvSpPr>
          <p:cNvPr id="12295" name="Блок-схема: альтернативный процесс 12294"/>
          <p:cNvSpPr/>
          <p:nvPr/>
        </p:nvSpPr>
        <p:spPr>
          <a:xfrm>
            <a:off x="341313" y="233363"/>
            <a:ext cx="7794625" cy="1619250"/>
          </a:xfrm>
          <a:prstGeom prst="flowChartAlternateProcess">
            <a:avLst/>
          </a:prstGeom>
          <a:gradFill rotWithShape="1">
            <a:gsLst>
              <a:gs pos="0">
                <a:srgbClr val="FF66FF"/>
              </a:gs>
              <a:gs pos="50000">
                <a:srgbClr val="FF66FF">
                  <a:gamma/>
                  <a:shade val="46275"/>
                  <a:invGamma/>
                </a:srgbClr>
              </a:gs>
              <a:gs pos="100000">
                <a:srgbClr val="FF66FF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marL="342900" indent="-342900"/>
            <a:endParaRPr sz="2400" b="1" i="1" dirty="0">
              <a:solidFill>
                <a:schemeClr val="bg1"/>
              </a:solidFill>
              <a:ea typeface="Arial" panose="020B0604020202020204" pitchFamily="34" charset="0"/>
            </a:endParaRPr>
          </a:p>
        </p:txBody>
      </p:sp>
      <p:sp>
        <p:nvSpPr>
          <p:cNvPr id="12294" name="Блок-схема: альтернативный процесс 12293"/>
          <p:cNvSpPr/>
          <p:nvPr/>
        </p:nvSpPr>
        <p:spPr>
          <a:xfrm>
            <a:off x="566738" y="458788"/>
            <a:ext cx="7785100" cy="1609725"/>
          </a:xfrm>
          <a:prstGeom prst="flowChartAlternateProcess">
            <a:avLst/>
          </a:prstGeom>
          <a:gradFill rotWithShape="1">
            <a:gsLst>
              <a:gs pos="0">
                <a:srgbClr val="00CCFF">
                  <a:gamma/>
                  <a:shade val="46275"/>
                  <a:invGamma/>
                </a:srgbClr>
              </a:gs>
              <a:gs pos="5000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2400" b="1" i="1">
                <a:latin typeface="Times New Roman" panose="02020603050405020304" pitchFamily="18" charset="0"/>
                <a:ea typeface="Arial" panose="020B0604020202020204" pitchFamily="34" charset="0"/>
              </a:rPr>
              <a:t>Фрагмент урока геометрии</a:t>
            </a:r>
            <a:endParaRPr sz="2400" b="1" i="1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2296" name="Блок-схема: альтернативный процесс 12295"/>
          <p:cNvSpPr/>
          <p:nvPr/>
        </p:nvSpPr>
        <p:spPr>
          <a:xfrm>
            <a:off x="1016000" y="2889250"/>
            <a:ext cx="7732713" cy="3689350"/>
          </a:xfrm>
          <a:prstGeom prst="flowChartAlternateProcess">
            <a:avLst/>
          </a:prstGeom>
          <a:gradFill rotWithShape="1">
            <a:gsLst>
              <a:gs pos="0">
                <a:srgbClr val="00CCFF">
                  <a:gamma/>
                  <a:shade val="46275"/>
                  <a:invGamma/>
                </a:srgbClr>
              </a:gs>
              <a:gs pos="5000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  <a:ea typeface="Arial" panose="020B0604020202020204" pitchFamily="34" charset="0"/>
              </a:rPr>
              <a:t>8 класс</a:t>
            </a:r>
            <a:endParaRPr sz="2400" b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ctr"/>
            <a:r>
              <a:rPr sz="2400" b="1">
                <a:latin typeface="Times New Roman" panose="02020603050405020304" pitchFamily="18" charset="0"/>
                <a:ea typeface="Arial" panose="020B0604020202020204" pitchFamily="34" charset="0"/>
              </a:rPr>
              <a:t>Урок открытия нового знания</a:t>
            </a:r>
            <a:endParaRPr sz="2400" b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ctr"/>
            <a:r>
              <a:rPr sz="2400" b="1">
                <a:latin typeface="Times New Roman" panose="02020603050405020304" pitchFamily="18" charset="0"/>
                <a:ea typeface="Arial" panose="020B0604020202020204" pitchFamily="34" charset="0"/>
              </a:rPr>
              <a:t>Тема: «Применение подобия треугольников </a:t>
            </a:r>
            <a:endParaRPr sz="2400" b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ctr"/>
            <a:r>
              <a:rPr sz="2400" b="1">
                <a:latin typeface="Times New Roman" panose="02020603050405020304" pitchFamily="18" charset="0"/>
                <a:ea typeface="Arial" panose="020B0604020202020204" pitchFamily="34" charset="0"/>
              </a:rPr>
              <a:t>к доказательству теорем </a:t>
            </a:r>
            <a:endParaRPr sz="2400" b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ctr"/>
            <a:r>
              <a:rPr sz="2400" b="1">
                <a:latin typeface="Times New Roman" panose="02020603050405020304" pitchFamily="18" charset="0"/>
                <a:ea typeface="Arial" panose="020B0604020202020204" pitchFamily="34" charset="0"/>
              </a:rPr>
              <a:t>и решению задач »</a:t>
            </a:r>
            <a:endParaRPr sz="2400" b="1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7" grpId="0" animBg="1"/>
      <p:bldP spid="12295" grpId="0" animBg="1"/>
      <p:bldP spid="12294" grpId="0" animBg="1"/>
      <p:bldP spid="1229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90" name="Блок-схема: альтернативный процесс 37889"/>
          <p:cNvSpPr/>
          <p:nvPr/>
        </p:nvSpPr>
        <p:spPr>
          <a:xfrm>
            <a:off x="285750" y="188913"/>
            <a:ext cx="8472488" cy="936625"/>
          </a:xfrm>
          <a:prstGeom prst="flowChartAlternateProcess">
            <a:avLst/>
          </a:prstGeom>
          <a:gradFill rotWithShape="1">
            <a:gsLst>
              <a:gs pos="0">
                <a:srgbClr val="FF66FF">
                  <a:gamma/>
                  <a:shade val="46275"/>
                  <a:invGamma/>
                </a:srgbClr>
              </a:gs>
              <a:gs pos="100000">
                <a:srgbClr val="FF66FF"/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b="1" i="1" dirty="0">
              <a:solidFill>
                <a:schemeClr val="bg1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37892" name="Замещающий текст 37891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>
              <a:lnSpc>
                <a:spcPct val="80000"/>
              </a:lnSpc>
              <a:buNone/>
            </a:pPr>
            <a:endParaRPr sz="1800" b="1" i="1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sz="1600" b="1">
                <a:latin typeface="Times New Roman" panose="02020603050405020304" pitchFamily="18" charset="0"/>
              </a:rPr>
              <a:t>«…Скорее Днепр потечет обратно, нежели русские преодолеют его…», — заявил Гитлер. Действительно: широкая, глубокая, многоводная река с высоким правым берегом представляла серьезную естественную преграду для наступающих советских войск. Советское верховное командование ясно понимало, какое огромное значение для отступавшего противника имеет Днепр, и предпринимало все для того, чтобы форсировать его с ходу, захватить на правом берегу плацдармы и не дать врагу возможности закрепиться на этом рубеже. Продвижение войск к Днепру стремились ускорить, причем развивать наступление не только против основных вражеских группировок, отходящих к постоянным переправам, но и в промежутках между ними. Это давало возможность выйти к Днепру на широком фронте и сорвать план немецко-фашистского командования сделать «Восточный вал» неприступным. В борьбу также активно включились значительные силы партизан, которые подвергали непрерывным ударам коммуникации врага и мешали перегруппировке немецких войск. Форсирование Днепра началось 21 сентября</a:t>
            </a:r>
            <a:r>
              <a:rPr lang="en-US" altLang="x-none" sz="1600" b="1">
                <a:latin typeface="Times New Roman" panose="02020603050405020304" pitchFamily="18" charset="0"/>
              </a:rPr>
              <a:t> 1943</a:t>
            </a:r>
            <a:r>
              <a:rPr sz="1600" b="1">
                <a:latin typeface="Arial" panose="020B0604020202020204" pitchFamily="34" charset="0"/>
              </a:rPr>
              <a:t>г</a:t>
            </a:r>
            <a:r>
              <a:rPr sz="1600" b="1">
                <a:latin typeface="Times New Roman" panose="02020603050405020304" pitchFamily="18" charset="0"/>
              </a:rPr>
              <a:t> . К концу сентября, сбив оборону вражеских войск, наши войска форсировали Днепр на участке фронта 750 километров от Лоева до Запорожья и захватили ряд важнейших плацдармов, с которых предполагалось развивать наступление дальше на запад. </a:t>
            </a:r>
            <a:br>
              <a:rPr sz="1600" b="1">
                <a:latin typeface="Times New Roman" panose="02020603050405020304" pitchFamily="18" charset="0"/>
              </a:rPr>
            </a:br>
            <a:r>
              <a:rPr sz="1600" b="1">
                <a:latin typeface="Times New Roman" panose="02020603050405020304" pitchFamily="18" charset="0"/>
              </a:rPr>
              <a:t>За форсирование Днепра, за самоотверженность и героизм в боях на плацдармах 2438 воинов всех родов войск (47 генералов, 1123 офицера и 1268 солдат и сержантов) были удостоены звания Героя Советского Союза. </a:t>
            </a:r>
            <a:br>
              <a:rPr sz="1600" b="1">
                <a:latin typeface="Times New Roman" panose="02020603050405020304" pitchFamily="18" charset="0"/>
              </a:rPr>
            </a:br>
            <a:endParaRPr sz="1600" b="1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None/>
            </a:pPr>
            <a:endParaRPr sz="1000" b="1">
              <a:latin typeface="Times New Roman" panose="02020603050405020304" pitchFamily="18" charset="0"/>
            </a:endParaRPr>
          </a:p>
        </p:txBody>
      </p:sp>
      <p:sp>
        <p:nvSpPr>
          <p:cNvPr id="37893" name="Блок-схема: альтернативный процесс 37892"/>
          <p:cNvSpPr/>
          <p:nvPr/>
        </p:nvSpPr>
        <p:spPr>
          <a:xfrm>
            <a:off x="476250" y="368300"/>
            <a:ext cx="8462963" cy="936625"/>
          </a:xfrm>
          <a:prstGeom prst="flowChartAlternateProcess">
            <a:avLst/>
          </a:prstGeom>
          <a:gradFill rotWithShape="1">
            <a:gsLst>
              <a:gs pos="0">
                <a:srgbClr val="00CCFF">
                  <a:gamma/>
                  <a:shade val="46275"/>
                  <a:invGamma/>
                </a:srgbClr>
              </a:gs>
              <a:gs pos="5000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2400" b="1" i="1">
                <a:latin typeface="Times New Roman" panose="02020603050405020304" pitchFamily="18" charset="0"/>
                <a:ea typeface="Arial" panose="020B0604020202020204" pitchFamily="34" charset="0"/>
              </a:rPr>
              <a:t>Вступительное слово. Выступление обучающегося. </a:t>
            </a:r>
            <a:endParaRPr sz="2400" b="1" i="1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charRg st="1" end="149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892">
                                            <p:txEl>
                                              <p:charRg st="1" end="149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892">
                                            <p:txEl>
                                              <p:charRg st="1" end="149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892">
                                            <p:txEl>
                                              <p:charRg st="1" end="149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animBg="1"/>
      <p:bldP spid="37892" grpId="0" build="p"/>
      <p:bldP spid="3789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8" name="Блок-схема: альтернативный процесс 39937"/>
          <p:cNvSpPr/>
          <p:nvPr/>
        </p:nvSpPr>
        <p:spPr>
          <a:xfrm>
            <a:off x="250825" y="2573338"/>
            <a:ext cx="7948613" cy="3708400"/>
          </a:xfrm>
          <a:prstGeom prst="flowChartAlternateProcess">
            <a:avLst/>
          </a:prstGeom>
          <a:gradFill rotWithShape="1">
            <a:gsLst>
              <a:gs pos="0">
                <a:srgbClr val="FF66FF">
                  <a:gamma/>
                  <a:shade val="46275"/>
                  <a:invGamma/>
                </a:srgbClr>
              </a:gs>
              <a:gs pos="50000">
                <a:srgbClr val="FF66FF"/>
              </a:gs>
              <a:gs pos="100000">
                <a:srgbClr val="FF66FF">
                  <a:gamma/>
                  <a:shade val="46275"/>
                  <a:invGamma/>
                </a:srgbClr>
              </a:gs>
            </a:gsLst>
            <a:lin ang="189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dirty="0">
              <a:ea typeface="Arial" panose="020B0604020202020204" pitchFamily="34" charset="0"/>
            </a:endParaRPr>
          </a:p>
        </p:txBody>
      </p:sp>
      <p:sp>
        <p:nvSpPr>
          <p:cNvPr id="39939" name="Блок-схема: альтернативный процесс 39938"/>
          <p:cNvSpPr/>
          <p:nvPr/>
        </p:nvSpPr>
        <p:spPr>
          <a:xfrm>
            <a:off x="341313" y="233363"/>
            <a:ext cx="7794625" cy="1619250"/>
          </a:xfrm>
          <a:prstGeom prst="flowChartAlternateProcess">
            <a:avLst/>
          </a:prstGeom>
          <a:gradFill rotWithShape="1">
            <a:gsLst>
              <a:gs pos="0">
                <a:srgbClr val="FF66FF">
                  <a:gamma/>
                  <a:shade val="46275"/>
                  <a:invGamma/>
                </a:srgbClr>
              </a:gs>
              <a:gs pos="50000">
                <a:srgbClr val="FF66FF"/>
              </a:gs>
              <a:gs pos="100000">
                <a:srgbClr val="FF66FF">
                  <a:gamma/>
                  <a:shade val="46275"/>
                  <a:invGamma/>
                </a:srgbClr>
              </a:gs>
            </a:gsLst>
            <a:lin ang="189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marL="342900" indent="-342900"/>
            <a:endParaRPr sz="2400" b="1" i="1" dirty="0">
              <a:solidFill>
                <a:schemeClr val="bg1"/>
              </a:solidFill>
              <a:ea typeface="Arial" panose="020B0604020202020204" pitchFamily="34" charset="0"/>
            </a:endParaRPr>
          </a:p>
        </p:txBody>
      </p:sp>
      <p:sp>
        <p:nvSpPr>
          <p:cNvPr id="39940" name="Блок-схема: альтернативный процесс 39939"/>
          <p:cNvSpPr/>
          <p:nvPr/>
        </p:nvSpPr>
        <p:spPr>
          <a:xfrm>
            <a:off x="566738" y="279400"/>
            <a:ext cx="7785100" cy="1789113"/>
          </a:xfrm>
          <a:prstGeom prst="flowChartAlternateProcess">
            <a:avLst/>
          </a:prstGeom>
          <a:gradFill rotWithShape="1">
            <a:gsLst>
              <a:gs pos="0">
                <a:srgbClr val="00CCFF">
                  <a:gamma/>
                  <a:shade val="46275"/>
                  <a:invGamma/>
                </a:srgbClr>
              </a:gs>
              <a:gs pos="5000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r>
              <a:rPr sz="1600" b="1" i="1" u="sng">
                <a:latin typeface="Times New Roman" panose="02020603050405020304" pitchFamily="18" charset="0"/>
                <a:ea typeface="Arial" panose="020B0604020202020204" pitchFamily="34" charset="0"/>
              </a:rPr>
              <a:t>Проблемное задание для групп</a:t>
            </a:r>
            <a:endParaRPr sz="1600" b="1" i="1" u="sng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sz="1600" b="1">
                <a:latin typeface="Times New Roman" panose="02020603050405020304" pitchFamily="18" charset="0"/>
                <a:ea typeface="Arial" panose="020B0604020202020204" pitchFamily="34" charset="0"/>
              </a:rPr>
              <a:t>(Класс делится на 3 группы. Каждой группе дано проблемное</a:t>
            </a:r>
            <a:endParaRPr sz="1600" b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sz="1600" b="1">
                <a:latin typeface="Times New Roman" panose="02020603050405020304" pitchFamily="18" charset="0"/>
                <a:ea typeface="Arial" panose="020B0604020202020204" pitchFamily="34" charset="0"/>
              </a:rPr>
              <a:t>задание.  Если группа  не справляется с решением проблемы, учитель</a:t>
            </a:r>
            <a:endParaRPr sz="1600" b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sz="1600" b="1">
                <a:latin typeface="Times New Roman" panose="02020603050405020304" pitchFamily="18" charset="0"/>
                <a:ea typeface="Arial" panose="020B0604020202020204" pitchFamily="34" charset="0"/>
              </a:rPr>
              <a:t> предлагает подсказку (пример измерения величины объекта в реальной </a:t>
            </a:r>
            <a:endParaRPr sz="1600" b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sz="1600" b="1">
                <a:latin typeface="Times New Roman" panose="02020603050405020304" pitchFamily="18" charset="0"/>
                <a:ea typeface="Arial" panose="020B0604020202020204" pitchFamily="34" charset="0"/>
              </a:rPr>
              <a:t>ситуации). Пользуясь примером обучающимся нужно решить </a:t>
            </a:r>
            <a:endParaRPr sz="1600" b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sz="1600" b="1">
                <a:latin typeface="Times New Roman" panose="02020603050405020304" pitchFamily="18" charset="0"/>
                <a:ea typeface="Arial" panose="020B0604020202020204" pitchFamily="34" charset="0"/>
              </a:rPr>
              <a:t>проблемную ситуацию.</a:t>
            </a:r>
            <a:endParaRPr sz="1600" b="1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39941" name="Блок-схема: альтернативный процесс 39940"/>
          <p:cNvSpPr/>
          <p:nvPr/>
        </p:nvSpPr>
        <p:spPr>
          <a:xfrm>
            <a:off x="566738" y="2798763"/>
            <a:ext cx="8191500" cy="3689350"/>
          </a:xfrm>
          <a:prstGeom prst="flowChartAlternateProcess">
            <a:avLst/>
          </a:prstGeom>
          <a:gradFill rotWithShape="1">
            <a:gsLst>
              <a:gs pos="0">
                <a:srgbClr val="00CCFF">
                  <a:gamma/>
                  <a:shade val="46275"/>
                  <a:invGamma/>
                </a:srgbClr>
              </a:gs>
              <a:gs pos="5000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r>
              <a:rPr sz="1600" b="1">
                <a:latin typeface="Times New Roman" panose="02020603050405020304" pitchFamily="18" charset="0"/>
                <a:ea typeface="Arial" panose="020B0604020202020204" pitchFamily="34" charset="0"/>
              </a:rPr>
              <a:t>«Вот как однажды было на одном из фронтов Великой </a:t>
            </a:r>
            <a:endParaRPr sz="1600" b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sz="1600" b="1">
                <a:latin typeface="Times New Roman" panose="02020603050405020304" pitchFamily="18" charset="0"/>
                <a:ea typeface="Arial" panose="020B0604020202020204" pitchFamily="34" charset="0"/>
              </a:rPr>
              <a:t>Отечественной войны. Подразделению лейтенанта Иванюк </a:t>
            </a:r>
            <a:endParaRPr sz="1600" b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sz="1600" b="1">
                <a:latin typeface="Times New Roman" panose="02020603050405020304" pitchFamily="18" charset="0"/>
                <a:ea typeface="Arial" panose="020B0604020202020204" pitchFamily="34" charset="0"/>
              </a:rPr>
              <a:t>было приказано построить мост через горную реку. На </a:t>
            </a:r>
            <a:endParaRPr sz="1600" b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sz="1600" b="1">
                <a:latin typeface="Times New Roman" panose="02020603050405020304" pitchFamily="18" charset="0"/>
                <a:ea typeface="Arial" panose="020B0604020202020204" pitchFamily="34" charset="0"/>
              </a:rPr>
              <a:t>противоположном берегу засели фашисты. Для разведки места</a:t>
            </a:r>
            <a:endParaRPr sz="1600" b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sz="1600" b="1">
                <a:latin typeface="Times New Roman" panose="02020603050405020304" pitchFamily="18" charset="0"/>
                <a:ea typeface="Arial" panose="020B0604020202020204" pitchFamily="34" charset="0"/>
              </a:rPr>
              <a:t> постройки моста лейтенант выделил разведывательную группу </a:t>
            </a:r>
            <a:endParaRPr sz="1600" b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sz="1600" b="1">
                <a:latin typeface="Times New Roman" panose="02020603050405020304" pitchFamily="18" charset="0"/>
                <a:ea typeface="Arial" panose="020B0604020202020204" pitchFamily="34" charset="0"/>
              </a:rPr>
              <a:t>во главе со старшим сержантом. В ближайшем лесном массиве </a:t>
            </a:r>
            <a:endParaRPr sz="1600" b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sz="1600" b="1">
                <a:latin typeface="Times New Roman" panose="02020603050405020304" pitchFamily="18" charset="0"/>
                <a:ea typeface="Arial" panose="020B0604020202020204" pitchFamily="34" charset="0"/>
              </a:rPr>
              <a:t>они измерили диаметр и высоту наиболее типичных деревьев,</a:t>
            </a:r>
            <a:endParaRPr sz="1600" b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sz="1600" b="1">
                <a:latin typeface="Times New Roman" panose="02020603050405020304" pitchFamily="18" charset="0"/>
                <a:ea typeface="Arial" panose="020B0604020202020204" pitchFamily="34" charset="0"/>
              </a:rPr>
              <a:t> которые можно было использовать для постройки». </a:t>
            </a:r>
            <a:endParaRPr sz="1600" b="1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sz="1600" b="1">
                <a:latin typeface="Times New Roman" panose="02020603050405020304" pitchFamily="18" charset="0"/>
                <a:ea typeface="Arial" panose="020B0604020202020204" pitchFamily="34" charset="0"/>
              </a:rPr>
              <a:t>Как военным удалось определить высоту дерева? </a:t>
            </a:r>
            <a:endParaRPr sz="1600" b="1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 animBg="1"/>
      <p:bldP spid="39939" grpId="0" animBg="1"/>
      <p:bldP spid="39940" grpId="0" animBg="1"/>
      <p:bldP spid="39941" grpId="0" animBg="1"/>
    </p:bldLst>
  </p:timing>
</p:sld>
</file>

<file path=ppt/theme/theme1.xml><?xml version="1.0" encoding="utf-8"?>
<a:theme xmlns:a="http://schemas.openxmlformats.org/drawingml/2006/main" name="62_Оформление по умолчанию">
  <a:themeElements>
    <a:clrScheme name="9_Оформление по умолчанию 1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CC"/>
      </a:hlink>
      <a:folHlink>
        <a:srgbClr val="33CCFF"/>
      </a:folHlink>
    </a:clrScheme>
    <a:fontScheme name="9_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9_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Оформление по умолчанию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Оформление по умолчанию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CC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Оформление по умолчанию 1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CC"/>
        </a:hlink>
        <a:folHlink>
          <a:srgbClr val="33C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5509</Words>
  <Application>WPS Presentation</Application>
  <PresentationFormat>Экран</PresentationFormat>
  <Paragraphs>116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0" baseType="lpstr">
      <vt:lpstr>Arial</vt:lpstr>
      <vt:lpstr>SimSun</vt:lpstr>
      <vt:lpstr>Wingdings</vt:lpstr>
      <vt:lpstr>Calibri</vt:lpstr>
      <vt:lpstr>Times New Roman</vt:lpstr>
      <vt:lpstr>Microsoft YaHei</vt:lpstr>
      <vt:lpstr>Arial Unicode MS</vt:lpstr>
      <vt:lpstr>62_Оформление по умолчанию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элемента</dc:title>
  <dc:creator>SP</dc:creator>
  <cp:lastModifiedBy>denisprodachin</cp:lastModifiedBy>
  <cp:revision>15</cp:revision>
  <dcterms:created xsi:type="dcterms:W3CDTF">2012-02-02T22:03:39Z</dcterms:created>
  <dcterms:modified xsi:type="dcterms:W3CDTF">2021-02-02T01:27:22Z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1049-11.2.0.9967</vt:lpwstr>
  </property>
</Properties>
</file>