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7" r:id="rId3"/>
    <p:sldId id="258" r:id="rId4"/>
    <p:sldId id="278" r:id="rId5"/>
    <p:sldId id="279" r:id="rId6"/>
    <p:sldId id="304" r:id="rId7"/>
    <p:sldId id="305" r:id="rId9"/>
    <p:sldId id="306" r:id="rId10"/>
    <p:sldId id="307" r:id="rId11"/>
    <p:sldId id="308" r:id="rId12"/>
    <p:sldId id="309" r:id="rId13"/>
    <p:sldId id="303" r:id="rId14"/>
    <p:sldId id="300" r:id="rId15"/>
  </p:sldIdLst>
  <p:sldSz cx="9144000" cy="6858000" type="screen4x3"/>
  <p:notesSz cx="6858000" cy="9144000"/>
  <p:defaultTextStyle>
    <a:defPPr>
      <a:defRPr lang="ru-RU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366FF"/>
    <a:srgbClr val="663300"/>
    <a:srgbClr val="000066"/>
    <a:srgbClr val="006600"/>
    <a:srgbClr val="66FFFF"/>
    <a:srgbClr val="CC00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40"/>
    <p:restoredTop sz="75850"/>
  </p:normalViewPr>
  <p:slideViewPr>
    <p:cSldViewPr showGuides="1"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019217-7553-4EDA-BE87-20C9E824E627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8435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9459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20483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0484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21507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1508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22531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2532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23555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3556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dirty="0"/>
              <a:t>Тесты. Геометрия 9 класс. Варианты и ответы централизованного (итогового) тестирования – М.: Центр тестирования МО РФ, 2003.</a:t>
            </a:r>
            <a:endParaRPr dirty="0"/>
          </a:p>
          <a:p>
            <a:pPr lvl="0">
              <a:spcBef>
                <a:spcPct val="0"/>
              </a:spcBef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white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4" name="Дата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Нижний колонтитул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Номер слайда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ru-RU" dirty="0">
                <a:solidFill>
                  <a:srgbClr val="D1EAEE"/>
                </a:solidFill>
              </a:rPr>
            </a:fld>
            <a:endParaRPr lang="ru-RU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white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ru-RU" dirty="0">
                <a:solidFill>
                  <a:srgbClr val="D1EAEE"/>
                </a:solidFill>
              </a:rPr>
            </a:fld>
            <a:endParaRPr lang="ru-RU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Прямоугольный треуголь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олилиния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олилиния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Дата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p>
            <a:pPr algn="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3">
        <a:schemeClr val="bg1"/>
      </p:bgRef>
    </p:bg>
    <p:spTree>
      <p:nvGrpSpPr>
        <p:cNvPr id="1" name=""/>
        <p:cNvGrpSpPr/>
        <p:nvPr/>
      </p:nvGrpSpPr>
      <p:grpSpPr/>
      <p:sp>
        <p:nvSpPr>
          <p:cNvPr id="7" name="Полилиния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48" name="Заголовок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 anchorCtr="0"/>
          <a:p>
            <a:pPr lvl="0"/>
            <a:r>
              <a:rPr dirty="0"/>
              <a:t>Образец заголовка</a:t>
            </a:r>
            <a:endParaRPr lang="en-US" altLang="x-none" dirty="0"/>
          </a:p>
        </p:txBody>
      </p:sp>
      <p:sp>
        <p:nvSpPr>
          <p:cNvPr id="6149" name="Текст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9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6153" name="Группа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oleObject" Target="../embeddings/oleObject2.bin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7.bin"/><Relationship Id="rId2" Type="http://schemas.openxmlformats.org/officeDocument/2006/relationships/oleObject" Target="../embeddings/oleObject6.bin"/><Relationship Id="rId1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0242" name="Group 10"/>
          <p:cNvGrpSpPr/>
          <p:nvPr/>
        </p:nvGrpSpPr>
        <p:grpSpPr>
          <a:xfrm>
            <a:off x="266700" y="279400"/>
            <a:ext cx="8585200" cy="6245225"/>
            <a:chOff x="168" y="176"/>
            <a:chExt cx="5408" cy="3928"/>
          </a:xfrm>
        </p:grpSpPr>
        <p:sp>
          <p:nvSpPr>
            <p:cNvPr id="332811" name="Freeform 11"/>
            <p:cNvSpPr/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2" name="Freeform 12"/>
            <p:cNvSpPr/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3" name="Freeform 13"/>
            <p:cNvSpPr/>
            <p:nvPr/>
          </p:nvSpPr>
          <p:spPr bwMode="auto">
            <a:xfrm>
              <a:off x="5552" y="448"/>
              <a:ext cx="1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4" name="Freeform 14"/>
            <p:cNvSpPr/>
            <p:nvPr/>
          </p:nvSpPr>
          <p:spPr bwMode="auto">
            <a:xfrm>
              <a:off x="200" y="448"/>
              <a:ext cx="16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5" name="Freeform 15"/>
            <p:cNvSpPr/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6" name="Freeform 16"/>
            <p:cNvSpPr/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7" name="Freeform 17"/>
            <p:cNvSpPr/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CC00FF"/>
              </a:solidFill>
              <a:round/>
            </a:ln>
          </p:spPr>
          <p:txBody>
            <a:bodyPr vert="eaVert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5" name="Freeform 18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/>
            <a:p>
              <a:pPr algn="l">
                <a:buNone/>
              </a:pPr>
              <a:endParaRPr sz="1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10243" name="Oval 13"/>
          <p:cNvSpPr/>
          <p:nvPr/>
        </p:nvSpPr>
        <p:spPr>
          <a:xfrm>
            <a:off x="611188" y="1412875"/>
            <a:ext cx="4789487" cy="4465638"/>
          </a:xfrm>
          <a:prstGeom prst="ellipse">
            <a:avLst/>
          </a:prstGeom>
          <a:solidFill>
            <a:schemeClr val="bg1"/>
          </a:solidFill>
          <a:ln w="28575" cap="flat" cmpd="sng">
            <a:solidFill>
              <a:srgbClr val="003366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244" name="Text Box 15"/>
          <p:cNvSpPr txBox="1"/>
          <p:nvPr/>
        </p:nvSpPr>
        <p:spPr>
          <a:xfrm>
            <a:off x="2519363" y="3500438"/>
            <a:ext cx="431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FF"/>
                </a:solidFill>
                <a:latin typeface="Arial" panose="020B0604020202020204" pitchFamily="34" charset="0"/>
              </a:rPr>
              <a:t>О</a:t>
            </a:r>
            <a:endParaRPr sz="2400" b="1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81937" name="Oval 17"/>
          <p:cNvSpPr/>
          <p:nvPr/>
        </p:nvSpPr>
        <p:spPr>
          <a:xfrm>
            <a:off x="4787900" y="2168525"/>
            <a:ext cx="180975" cy="17938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38" name="Oval 18"/>
          <p:cNvSpPr/>
          <p:nvPr/>
        </p:nvSpPr>
        <p:spPr>
          <a:xfrm>
            <a:off x="2916238" y="1341438"/>
            <a:ext cx="180975" cy="179387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40" name="Oval 20"/>
          <p:cNvSpPr/>
          <p:nvPr/>
        </p:nvSpPr>
        <p:spPr>
          <a:xfrm>
            <a:off x="4176713" y="5408613"/>
            <a:ext cx="180975" cy="179387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41" name="Oval 21"/>
          <p:cNvSpPr/>
          <p:nvPr/>
        </p:nvSpPr>
        <p:spPr>
          <a:xfrm>
            <a:off x="5292725" y="3644900"/>
            <a:ext cx="180975" cy="17938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42" name="Line 22"/>
          <p:cNvSpPr/>
          <p:nvPr/>
        </p:nvSpPr>
        <p:spPr>
          <a:xfrm flipV="1">
            <a:off x="2987675" y="2312988"/>
            <a:ext cx="1836738" cy="1331912"/>
          </a:xfrm>
          <a:prstGeom prst="line">
            <a:avLst/>
          </a:prstGeom>
          <a:ln w="57150" cap="flat" cmpd="sng">
            <a:solidFill>
              <a:srgbClr val="00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43" name="AutoShape 23"/>
          <p:cNvSpPr/>
          <p:nvPr/>
        </p:nvSpPr>
        <p:spPr>
          <a:xfrm>
            <a:off x="5724525" y="2781300"/>
            <a:ext cx="2879725" cy="684213"/>
          </a:xfrm>
          <a:prstGeom prst="wedgeRoundRectCallout">
            <a:avLst>
              <a:gd name="adj1" fmla="val -102810"/>
              <a:gd name="adj2" fmla="val -37935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</a:rPr>
              <a:t>радиус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</a:endParaRPr>
          </a:p>
        </p:txBody>
      </p:sp>
      <p:sp>
        <p:nvSpPr>
          <p:cNvPr id="81944" name="Line 24"/>
          <p:cNvSpPr/>
          <p:nvPr/>
        </p:nvSpPr>
        <p:spPr>
          <a:xfrm>
            <a:off x="2987675" y="1520825"/>
            <a:ext cx="0" cy="4284663"/>
          </a:xfrm>
          <a:prstGeom prst="line">
            <a:avLst/>
          </a:prstGeom>
          <a:ln w="57150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46" name="Line 26"/>
          <p:cNvSpPr/>
          <p:nvPr/>
        </p:nvSpPr>
        <p:spPr>
          <a:xfrm>
            <a:off x="1331913" y="5876925"/>
            <a:ext cx="4860925" cy="0"/>
          </a:xfrm>
          <a:prstGeom prst="line">
            <a:avLst/>
          </a:prstGeom>
          <a:ln w="57150" cap="flat" cmpd="sng">
            <a:solidFill>
              <a:srgbClr val="66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3" name="Oval 14"/>
          <p:cNvSpPr/>
          <p:nvPr/>
        </p:nvSpPr>
        <p:spPr>
          <a:xfrm>
            <a:off x="2879725" y="3608388"/>
            <a:ext cx="180975" cy="179387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39" name="Oval 19"/>
          <p:cNvSpPr/>
          <p:nvPr/>
        </p:nvSpPr>
        <p:spPr>
          <a:xfrm>
            <a:off x="2879725" y="5768975"/>
            <a:ext cx="180975" cy="17938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47" name="AutoShape 27"/>
          <p:cNvSpPr/>
          <p:nvPr/>
        </p:nvSpPr>
        <p:spPr>
          <a:xfrm>
            <a:off x="5688013" y="4365625"/>
            <a:ext cx="2951162" cy="719138"/>
          </a:xfrm>
          <a:prstGeom prst="wedgeRoundRectCallout">
            <a:avLst>
              <a:gd name="adj1" fmla="val -70495"/>
              <a:gd name="adj2" fmla="val 142495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rgbClr val="66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solidFill>
                  <a:srgbClr val="663300"/>
                </a:solidFill>
                <a:latin typeface="Arial" panose="020B0604020202020204" pitchFamily="34" charset="0"/>
              </a:rPr>
              <a:t>касательная</a:t>
            </a:r>
            <a:endParaRPr sz="3200" b="1" dirty="0">
              <a:solidFill>
                <a:srgbClr val="663300"/>
              </a:solidFill>
              <a:latin typeface="Arial" panose="020B0604020202020204" pitchFamily="34" charset="0"/>
            </a:endParaRPr>
          </a:p>
        </p:txBody>
      </p:sp>
      <p:sp>
        <p:nvSpPr>
          <p:cNvPr id="81948" name="Line 28"/>
          <p:cNvSpPr/>
          <p:nvPr/>
        </p:nvSpPr>
        <p:spPr>
          <a:xfrm flipH="1">
            <a:off x="4284663" y="3824288"/>
            <a:ext cx="1042987" cy="1620837"/>
          </a:xfrm>
          <a:prstGeom prst="line">
            <a:avLst/>
          </a:prstGeom>
          <a:ln w="57150" cap="flat" cmpd="sng">
            <a:solidFill>
              <a:srgbClr val="66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49" name="AutoShape 29"/>
          <p:cNvSpPr/>
          <p:nvPr/>
        </p:nvSpPr>
        <p:spPr>
          <a:xfrm>
            <a:off x="5724525" y="3573463"/>
            <a:ext cx="2879725" cy="684212"/>
          </a:xfrm>
          <a:prstGeom prst="wedgeRoundRectCallout">
            <a:avLst>
              <a:gd name="adj1" fmla="val -71005"/>
              <a:gd name="adj2" fmla="val 43505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solidFill>
                  <a:srgbClr val="660066"/>
                </a:solidFill>
                <a:latin typeface="Arial" panose="020B0604020202020204" pitchFamily="34" charset="0"/>
              </a:rPr>
              <a:t>хорда</a:t>
            </a:r>
            <a:endParaRPr sz="3200" b="1" dirty="0">
              <a:solidFill>
                <a:srgbClr val="660066"/>
              </a:solidFill>
              <a:latin typeface="Arial" panose="020B0604020202020204" pitchFamily="34" charset="0"/>
            </a:endParaRPr>
          </a:p>
        </p:txBody>
      </p:sp>
      <p:sp>
        <p:nvSpPr>
          <p:cNvPr id="81950" name="Line 30"/>
          <p:cNvSpPr/>
          <p:nvPr/>
        </p:nvSpPr>
        <p:spPr>
          <a:xfrm flipV="1">
            <a:off x="611188" y="1484313"/>
            <a:ext cx="4716462" cy="1081087"/>
          </a:xfrm>
          <a:prstGeom prst="line">
            <a:avLst/>
          </a:prstGeom>
          <a:ln w="57150" cap="flat" cmpd="sng">
            <a:solidFill>
              <a:srgbClr val="66003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51" name="Oval 31"/>
          <p:cNvSpPr/>
          <p:nvPr/>
        </p:nvSpPr>
        <p:spPr>
          <a:xfrm>
            <a:off x="4176713" y="1628775"/>
            <a:ext cx="180975" cy="17938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52" name="Oval 32"/>
          <p:cNvSpPr/>
          <p:nvPr/>
        </p:nvSpPr>
        <p:spPr>
          <a:xfrm>
            <a:off x="863600" y="2384425"/>
            <a:ext cx="180975" cy="17938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53" name="AutoShape 33"/>
          <p:cNvSpPr/>
          <p:nvPr/>
        </p:nvSpPr>
        <p:spPr>
          <a:xfrm>
            <a:off x="5724525" y="1196975"/>
            <a:ext cx="2808288" cy="612775"/>
          </a:xfrm>
          <a:prstGeom prst="wedgeRoundRectCallout">
            <a:avLst>
              <a:gd name="adj1" fmla="val -69444"/>
              <a:gd name="adj2" fmla="val 1815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solidFill>
                  <a:srgbClr val="660033"/>
                </a:solidFill>
                <a:latin typeface="Arial" panose="020B0604020202020204" pitchFamily="34" charset="0"/>
              </a:rPr>
              <a:t>секущая</a:t>
            </a:r>
            <a:endParaRPr sz="3200" b="1" dirty="0">
              <a:solidFill>
                <a:srgbClr val="660033"/>
              </a:solidFill>
              <a:latin typeface="Arial" panose="020B0604020202020204" pitchFamily="34" charset="0"/>
            </a:endParaRPr>
          </a:p>
        </p:txBody>
      </p:sp>
      <p:sp>
        <p:nvSpPr>
          <p:cNvPr id="81945" name="AutoShape 25"/>
          <p:cNvSpPr/>
          <p:nvPr/>
        </p:nvSpPr>
        <p:spPr>
          <a:xfrm>
            <a:off x="5795963" y="1916113"/>
            <a:ext cx="2843212" cy="720725"/>
          </a:xfrm>
          <a:prstGeom prst="wedgeRoundRectCallout">
            <a:avLst>
              <a:gd name="adj1" fmla="val -145755"/>
              <a:gd name="adj2" fmla="val -19602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solidFill>
                  <a:srgbClr val="FF33CC"/>
                </a:solidFill>
                <a:latin typeface="Arial" panose="020B0604020202020204" pitchFamily="34" charset="0"/>
              </a:rPr>
              <a:t>диаметр</a:t>
            </a:r>
            <a:endParaRPr sz="3200" b="1" dirty="0">
              <a:solidFill>
                <a:srgbClr val="FF33CC"/>
              </a:solidFill>
              <a:latin typeface="Arial" panose="020B0604020202020204" pitchFamily="34" charset="0"/>
            </a:endParaRPr>
          </a:p>
        </p:txBody>
      </p:sp>
      <p:sp>
        <p:nvSpPr>
          <p:cNvPr id="81954" name="Rectangle 34"/>
          <p:cNvSpPr>
            <a:spLocks noGrp="1" noChangeArrowheads="1"/>
          </p:cNvSpPr>
          <p:nvPr>
            <p:ph type="title"/>
          </p:nvPr>
        </p:nvSpPr>
        <p:spPr bwMode="auto">
          <a:ln>
            <a:miter lim="800000"/>
          </a:ln>
          <a:effectLst/>
          <a:sp3d prstMaterial="plastic"/>
        </p:spPr>
        <p:txBody>
          <a:bodyPr vert="horz" wrap="square" lIns="0" tIns="45720" rIns="0" bIns="0" numCol="1" anchor="b" anchorCtr="0" compatLnSpc="1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200" b="1" i="1" u="sng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Окружность</a:t>
            </a:r>
            <a:endParaRPr kumimoji="0" lang="ru-RU" sz="3200" b="1" i="1" u="sng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956" name="Arc 36"/>
          <p:cNvSpPr/>
          <p:nvPr/>
        </p:nvSpPr>
        <p:spPr>
          <a:xfrm rot="-7965085">
            <a:off x="166688" y="3625850"/>
            <a:ext cx="2819400" cy="1536700"/>
          </a:xfrm>
          <a:custGeom>
            <a:avLst/>
            <a:gdLst>
              <a:gd name="txL" fmla="*/ 0 w 32769"/>
              <a:gd name="txT" fmla="*/ 0 h 21600"/>
              <a:gd name="txR" fmla="*/ 32769 w 32769"/>
              <a:gd name="txB" fmla="*/ 21600 h 21600"/>
            </a:gdLst>
            <a:ahLst/>
            <a:cxnLst>
              <a:cxn ang="0">
                <a:pos x="0" y="24158062"/>
              </a:cxn>
              <a:cxn ang="0">
                <a:pos x="242577295" y="59496752"/>
              </a:cxn>
              <a:cxn ang="0">
                <a:pos x="100254018" y="109326241"/>
              </a:cxn>
            </a:cxnLst>
            <a:rect l="txL" t="txT" r="txR" b="txB"/>
            <a:pathLst>
              <a:path w="32769" h="21600" fill="none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eaVert"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59" name="AutoShape 39"/>
          <p:cNvSpPr/>
          <p:nvPr/>
        </p:nvSpPr>
        <p:spPr>
          <a:xfrm>
            <a:off x="5832475" y="5265738"/>
            <a:ext cx="2771775" cy="649287"/>
          </a:xfrm>
          <a:prstGeom prst="wedgeRoundRectCallout">
            <a:avLst>
              <a:gd name="adj1" fmla="val -215407"/>
              <a:gd name="adj2" fmla="val -95477"/>
              <a:gd name="adj3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sz="3200" b="1" dirty="0">
                <a:latin typeface="Arial" panose="020B0604020202020204" pitchFamily="34" charset="0"/>
              </a:rPr>
              <a:t>Дуга</a:t>
            </a:r>
            <a:endParaRPr sz="3200" b="1" dirty="0">
              <a:latin typeface="Arial" panose="020B0604020202020204" pitchFamily="34" charset="0"/>
            </a:endParaRPr>
          </a:p>
        </p:txBody>
      </p:sp>
      <p:sp>
        <p:nvSpPr>
          <p:cNvPr id="81960" name="Oval 40"/>
          <p:cNvSpPr/>
          <p:nvPr/>
        </p:nvSpPr>
        <p:spPr>
          <a:xfrm>
            <a:off x="539750" y="3249613"/>
            <a:ext cx="179388" cy="179387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1961" name="Oval 41"/>
          <p:cNvSpPr/>
          <p:nvPr/>
        </p:nvSpPr>
        <p:spPr>
          <a:xfrm>
            <a:off x="2087563" y="5624513"/>
            <a:ext cx="179387" cy="179387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7" grpId="0" animBg="1"/>
      <p:bldP spid="81937" grpId="1" animBg="1"/>
      <p:bldP spid="81938" grpId="0" animBg="1"/>
      <p:bldP spid="81938" grpId="1" animBg="1"/>
      <p:bldP spid="81940" grpId="0" animBg="1"/>
      <p:bldP spid="81940" grpId="1" animBg="1"/>
      <p:bldP spid="81941" grpId="0" animBg="1"/>
      <p:bldP spid="81941" grpId="1" animBg="1"/>
      <p:bldP spid="81943" grpId="0" animBg="1"/>
      <p:bldP spid="81943" grpId="1" animBg="1"/>
      <p:bldP spid="81939" grpId="0" animBg="1"/>
      <p:bldP spid="81939" grpId="1" animBg="1"/>
      <p:bldP spid="81939" grpId="2" animBg="1"/>
      <p:bldP spid="81939" grpId="3" animBg="1"/>
      <p:bldP spid="81947" grpId="0" animBg="1"/>
      <p:bldP spid="81947" grpId="1" animBg="1"/>
      <p:bldP spid="81949" grpId="0" animBg="1"/>
      <p:bldP spid="81949" grpId="1" animBg="1"/>
      <p:bldP spid="81951" grpId="0" animBg="1"/>
      <p:bldP spid="81951" grpId="1" animBg="1"/>
      <p:bldP spid="81952" grpId="0" animBg="1"/>
      <p:bldP spid="81952" grpId="1" animBg="1"/>
      <p:bldP spid="81953" grpId="0" animBg="1"/>
      <p:bldP spid="81953" grpId="1" animBg="1"/>
      <p:bldP spid="81945" grpId="0" animBg="1"/>
      <p:bldP spid="81945" grpId="1" animBg="1"/>
      <p:bldP spid="81956" grpId="0" animBg="1"/>
      <p:bldP spid="81956" grpId="1" animBg="1"/>
      <p:bldP spid="81959" grpId="0" animBg="1"/>
      <p:bldP spid="81959" grpId="1" animBg="1"/>
      <p:bldP spid="81960" grpId="0" animBg="1"/>
      <p:bldP spid="81960" grpId="1" animBg="1"/>
      <p:bldP spid="81961" grpId="0" animBg="1"/>
      <p:bldP spid="81961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Freeform 52"/>
          <p:cNvSpPr/>
          <p:nvPr/>
        </p:nvSpPr>
        <p:spPr>
          <a:xfrm>
            <a:off x="1219200" y="2692400"/>
            <a:ext cx="2959100" cy="2120900"/>
          </a:xfrm>
          <a:custGeom>
            <a:avLst/>
            <a:gdLst>
              <a:gd name="txL" fmla="*/ 0 w 1864"/>
              <a:gd name="txT" fmla="*/ 0 h 1336"/>
              <a:gd name="txR" fmla="*/ 1864 w 1864"/>
              <a:gd name="txB" fmla="*/ 1336 h 1336"/>
            </a:gdLst>
            <a:ahLst/>
            <a:cxnLst>
              <a:cxn ang="0">
                <a:pos x="0" y="560"/>
              </a:cxn>
              <a:cxn ang="0">
                <a:pos x="1864" y="1336"/>
              </a:cxn>
              <a:cxn ang="0">
                <a:pos x="1304" y="0"/>
              </a:cxn>
              <a:cxn ang="0">
                <a:pos x="0" y="560"/>
              </a:cxn>
            </a:cxnLst>
            <a:rect l="txL" t="txT" r="txR" b="txB"/>
            <a:pathLst>
              <a:path w="1864" h="1336">
                <a:moveTo>
                  <a:pt x="0" y="560"/>
                </a:moveTo>
                <a:lnTo>
                  <a:pt x="1864" y="1336"/>
                </a:lnTo>
                <a:lnTo>
                  <a:pt x="1304" y="0"/>
                </a:lnTo>
                <a:lnTo>
                  <a:pt x="0" y="56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39" name="Text Box 11"/>
          <p:cNvSpPr txBox="1"/>
          <p:nvPr/>
        </p:nvSpPr>
        <p:spPr>
          <a:xfrm>
            <a:off x="2667000" y="3810000"/>
            <a:ext cx="4206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О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4340" name="Oval 12"/>
          <p:cNvSpPr/>
          <p:nvPr/>
        </p:nvSpPr>
        <p:spPr>
          <a:xfrm>
            <a:off x="1066800" y="2590800"/>
            <a:ext cx="3216275" cy="32385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1" name="Oval 13"/>
          <p:cNvSpPr/>
          <p:nvPr/>
        </p:nvSpPr>
        <p:spPr>
          <a:xfrm>
            <a:off x="2625725" y="414972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4342" name="Group 14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4357" name="Freeform 15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58" name="Freeform 16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59" name="Freeform 17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60" name="Freeform 18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61" name="Freeform 19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62" name="Freeform 20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63" name="Freeform 21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64" name="Freeform 22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484376" name="Text Box 24"/>
          <p:cNvSpPr txBox="1">
            <a:spLocks noChangeArrowheads="1"/>
          </p:cNvSpPr>
          <p:nvPr/>
        </p:nvSpPr>
        <p:spPr bwMode="auto">
          <a:xfrm>
            <a:off x="3200400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44" name="Oval 25"/>
          <p:cNvSpPr/>
          <p:nvPr/>
        </p:nvSpPr>
        <p:spPr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4378" name="Text Box 26"/>
          <p:cNvSpPr txBox="1">
            <a:spLocks noChangeArrowheads="1"/>
          </p:cNvSpPr>
          <p:nvPr/>
        </p:nvSpPr>
        <p:spPr bwMode="auto">
          <a:xfrm>
            <a:off x="4191000" y="48006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4379" name="Arc 27"/>
          <p:cNvSpPr/>
          <p:nvPr/>
        </p:nvSpPr>
        <p:spPr>
          <a:xfrm>
            <a:off x="1066800" y="3581400"/>
            <a:ext cx="3111500" cy="2270125"/>
          </a:xfrm>
          <a:custGeom>
            <a:avLst/>
            <a:gdLst>
              <a:gd name="txL" fmla="*/ 0 w 41668"/>
              <a:gd name="txT" fmla="*/ 0 h 30146"/>
              <a:gd name="txR" fmla="*/ 41668 w 41668"/>
              <a:gd name="txB" fmla="*/ 30146 h 30146"/>
            </a:gdLst>
            <a:ahLst/>
            <a:cxnLst>
              <a:cxn ang="0">
                <a:pos x="3111500" y="1245308"/>
              </a:cxn>
              <a:cxn ang="0">
                <a:pos x="131575" y="0"/>
              </a:cxn>
              <a:cxn ang="0">
                <a:pos x="1612950" y="643551"/>
              </a:cxn>
            </a:cxnLst>
            <a:rect l="txL" t="txT" r="txR" b="txB"/>
            <a:pathLst>
              <a:path w="41668" h="30146" fill="none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</a:path>
              <a:path w="41668" h="30146" stroke="0">
                <a:moveTo>
                  <a:pt x="41667" y="16536"/>
                </a:moveTo>
                <a:cubicBezTo>
                  <a:pt x="38395" y="24753"/>
                  <a:pt x="30444" y="30145"/>
                  <a:pt x="21600" y="30146"/>
                </a:cubicBezTo>
                <a:cubicBezTo>
                  <a:pt x="9670" y="30146"/>
                  <a:pt x="0" y="20475"/>
                  <a:pt x="0" y="8546"/>
                </a:cubicBezTo>
                <a:cubicBezTo>
                  <a:pt x="-1" y="5607"/>
                  <a:pt x="599" y="2699"/>
                  <a:pt x="1762" y="0"/>
                </a:cubicBezTo>
                <a:lnTo>
                  <a:pt x="21600" y="8546"/>
                </a:lnTo>
                <a:close/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47" name="Oval 28"/>
          <p:cNvSpPr/>
          <p:nvPr/>
        </p:nvSpPr>
        <p:spPr>
          <a:xfrm>
            <a:off x="3254375" y="26447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4381" name="Text Box 29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49" name="Oval 30"/>
          <p:cNvSpPr/>
          <p:nvPr/>
        </p:nvSpPr>
        <p:spPr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50" name="Text Box 32"/>
          <p:cNvSpPr txBox="1"/>
          <p:nvPr/>
        </p:nvSpPr>
        <p:spPr>
          <a:xfrm>
            <a:off x="457200" y="381000"/>
            <a:ext cx="8382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dirty="0">
                <a:latin typeface="Arial" panose="020B0604020202020204" pitchFamily="34" charset="0"/>
              </a:rPr>
              <a:t>      Боковые стороны треугольника, изображенного на рисунке, равны 3 см. Найти радиус описанной около него окружности. 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484386" name="Rectangle 34"/>
          <p:cNvSpPr>
            <a:spLocks noChangeArrowheads="1"/>
          </p:cNvSpPr>
          <p:nvPr/>
        </p:nvSpPr>
        <p:spPr bwMode="auto">
          <a:xfrm>
            <a:off x="1524000" y="5791200"/>
            <a:ext cx="8064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180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4388" name="Freeform 36"/>
          <p:cNvSpPr/>
          <p:nvPr/>
        </p:nvSpPr>
        <p:spPr>
          <a:xfrm rot="8442568">
            <a:off x="3124200" y="2724150"/>
            <a:ext cx="203200" cy="323850"/>
          </a:xfrm>
          <a:custGeom>
            <a:avLst/>
            <a:gdLst>
              <a:gd name="txL" fmla="*/ 0 w 128"/>
              <a:gd name="txT" fmla="*/ 0 h 204"/>
              <a:gd name="txR" fmla="*/ 128 w 128"/>
              <a:gd name="txB" fmla="*/ 204 h 204"/>
            </a:gdLst>
            <a:ahLst/>
            <a:cxnLst>
              <a:cxn ang="0">
                <a:pos x="0" y="0"/>
              </a:cxn>
              <a:cxn ang="0">
                <a:pos x="128" y="44"/>
              </a:cxn>
              <a:cxn ang="0">
                <a:pos x="76" y="204"/>
              </a:cxn>
            </a:cxnLst>
            <a:rect l="txL" t="txT" r="txR" b="txB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53" name="Freeform 53"/>
          <p:cNvSpPr/>
          <p:nvPr/>
        </p:nvSpPr>
        <p:spPr>
          <a:xfrm>
            <a:off x="2209800" y="3048000"/>
            <a:ext cx="88900" cy="241300"/>
          </a:xfrm>
          <a:custGeom>
            <a:avLst/>
            <a:gdLst>
              <a:gd name="txL" fmla="*/ 0 w 56"/>
              <a:gd name="txT" fmla="*/ 0 h 152"/>
              <a:gd name="txR" fmla="*/ 56 w 56"/>
              <a:gd name="txB" fmla="*/ 152 h 152"/>
            </a:gdLst>
            <a:ahLst/>
            <a:cxnLst>
              <a:cxn ang="0">
                <a:pos x="0" y="0"/>
              </a:cxn>
              <a:cxn ang="0">
                <a:pos x="56" y="152"/>
              </a:cxn>
            </a:cxnLst>
            <a:rect l="txL" t="txT" r="txR" b="txB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4354" name="Freeform 54"/>
          <p:cNvSpPr/>
          <p:nvPr/>
        </p:nvSpPr>
        <p:spPr>
          <a:xfrm rot="5038477">
            <a:off x="3657600" y="3505200"/>
            <a:ext cx="88900" cy="241300"/>
          </a:xfrm>
          <a:custGeom>
            <a:avLst/>
            <a:gdLst>
              <a:gd name="txL" fmla="*/ 0 w 56"/>
              <a:gd name="txT" fmla="*/ 0 h 152"/>
              <a:gd name="txR" fmla="*/ 56 w 56"/>
              <a:gd name="txB" fmla="*/ 152 h 152"/>
            </a:gdLst>
            <a:ahLst/>
            <a:cxnLst>
              <a:cxn ang="0">
                <a:pos x="0" y="0"/>
              </a:cxn>
              <a:cxn ang="0">
                <a:pos x="56" y="152"/>
              </a:cxn>
            </a:cxnLst>
            <a:rect l="txL" t="txT" r="txR" b="txB"/>
            <a:pathLst>
              <a:path w="56" h="152">
                <a:moveTo>
                  <a:pt x="0" y="0"/>
                </a:moveTo>
                <a:lnTo>
                  <a:pt x="56" y="15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4407" name="Rectangle 55"/>
          <p:cNvSpPr>
            <a:spLocks noChangeArrowheads="1"/>
          </p:cNvSpPr>
          <p:nvPr/>
        </p:nvSpPr>
        <p:spPr bwMode="auto">
          <a:xfrm>
            <a:off x="3760788" y="3352800"/>
            <a:ext cx="3540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4408" name="Rectangle 56"/>
          <p:cNvSpPr>
            <a:spLocks noChangeArrowheads="1"/>
          </p:cNvSpPr>
          <p:nvPr/>
        </p:nvSpPr>
        <p:spPr bwMode="auto">
          <a:xfrm>
            <a:off x="1981200" y="2667000"/>
            <a:ext cx="35401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4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4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79" grpId="0" animBg="1"/>
      <p:bldP spid="484386" grpId="0"/>
      <p:bldP spid="4843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685800"/>
          </a:xfrm>
          <a:ln/>
        </p:spPr>
        <p:txBody>
          <a:bodyPr vert="horz" wrap="square" lIns="0" tIns="45720" rIns="0" bIns="0" anchor="b" anchorCtr="0"/>
          <a:p>
            <a:pPr eaLnBrk="1" hangingPunct="1"/>
            <a:r>
              <a:rPr sz="4000" b="1" dirty="0"/>
              <a:t>Ответы:</a:t>
            </a:r>
            <a:endParaRPr sz="4000" b="1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908050"/>
            <a:ext cx="7696200" cy="54737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1) Нет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так как</a:t>
            </a: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AB+CD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BC+AD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да, так как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AB+CD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BC+AD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4" name="Rectangle 4"/>
          <p:cNvSpPr/>
          <p:nvPr/>
        </p:nvSpPr>
        <p:spPr>
          <a:xfrm>
            <a:off x="2987675" y="2276475"/>
            <a:ext cx="1944688" cy="647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65" name="Text Box 5"/>
          <p:cNvSpPr txBox="1"/>
          <p:nvPr/>
        </p:nvSpPr>
        <p:spPr>
          <a:xfrm>
            <a:off x="2700338" y="2781300"/>
            <a:ext cx="431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000" dirty="0">
                <a:latin typeface="Arial" panose="020B0604020202020204" pitchFamily="34" charset="0"/>
              </a:rPr>
              <a:t>А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66" name="Text Box 6"/>
          <p:cNvSpPr txBox="1"/>
          <p:nvPr/>
        </p:nvSpPr>
        <p:spPr>
          <a:xfrm>
            <a:off x="2771775" y="1916113"/>
            <a:ext cx="344488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000" dirty="0">
                <a:latin typeface="Arial" panose="020B0604020202020204" pitchFamily="34" charset="0"/>
              </a:rPr>
              <a:t>В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67" name="Text Box 7"/>
          <p:cNvSpPr txBox="1"/>
          <p:nvPr/>
        </p:nvSpPr>
        <p:spPr>
          <a:xfrm>
            <a:off x="5076825" y="2852738"/>
            <a:ext cx="1841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68" name="Text Box 8"/>
          <p:cNvSpPr txBox="1"/>
          <p:nvPr/>
        </p:nvSpPr>
        <p:spPr>
          <a:xfrm>
            <a:off x="4859338" y="1989138"/>
            <a:ext cx="461962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000" dirty="0">
                <a:latin typeface="Arial" panose="020B0604020202020204" pitchFamily="34" charset="0"/>
              </a:rPr>
              <a:t>С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69" name="Text Box 9"/>
          <p:cNvSpPr txBox="1"/>
          <p:nvPr/>
        </p:nvSpPr>
        <p:spPr>
          <a:xfrm>
            <a:off x="4859338" y="2781300"/>
            <a:ext cx="563562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2000" dirty="0">
                <a:latin typeface="Arial" panose="020B0604020202020204" pitchFamily="34" charset="0"/>
              </a:rPr>
              <a:t>D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70" name="AutoShape 10"/>
          <p:cNvSpPr/>
          <p:nvPr/>
        </p:nvSpPr>
        <p:spPr>
          <a:xfrm>
            <a:off x="6084888" y="4365625"/>
            <a:ext cx="1214437" cy="1654175"/>
          </a:xfrm>
          <a:prstGeom prst="diamond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71" name="Rectangle 11"/>
          <p:cNvSpPr/>
          <p:nvPr/>
        </p:nvSpPr>
        <p:spPr>
          <a:xfrm>
            <a:off x="5724525" y="5084763"/>
            <a:ext cx="369888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000" dirty="0">
                <a:latin typeface="Arial" panose="020B0604020202020204" pitchFamily="34" charset="0"/>
              </a:rPr>
              <a:t>А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72" name="Rectangle 12"/>
          <p:cNvSpPr/>
          <p:nvPr/>
        </p:nvSpPr>
        <p:spPr>
          <a:xfrm>
            <a:off x="6588125" y="4005263"/>
            <a:ext cx="344488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000" dirty="0">
                <a:latin typeface="Arial" panose="020B0604020202020204" pitchFamily="34" charset="0"/>
              </a:rPr>
              <a:t>В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73" name="Rectangle 13"/>
          <p:cNvSpPr/>
          <p:nvPr/>
        </p:nvSpPr>
        <p:spPr>
          <a:xfrm>
            <a:off x="7308850" y="5157788"/>
            <a:ext cx="3365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000" dirty="0">
                <a:latin typeface="Arial" panose="020B0604020202020204" pitchFamily="34" charset="0"/>
              </a:rPr>
              <a:t>С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74" name="Rectangle 14"/>
          <p:cNvSpPr/>
          <p:nvPr/>
        </p:nvSpPr>
        <p:spPr>
          <a:xfrm>
            <a:off x="6516688" y="6237288"/>
            <a:ext cx="366712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x-none" sz="2000" dirty="0">
                <a:latin typeface="Arial" panose="020B0604020202020204" pitchFamily="34" charset="0"/>
              </a:rPr>
              <a:t>D</a:t>
            </a: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5375" name="Oval 15"/>
          <p:cNvSpPr/>
          <p:nvPr/>
        </p:nvSpPr>
        <p:spPr>
          <a:xfrm>
            <a:off x="2987675" y="2276475"/>
            <a:ext cx="720725" cy="647700"/>
          </a:xfrm>
          <a:prstGeom prst="ellipse">
            <a:avLst/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76" name="Line 16"/>
          <p:cNvSpPr/>
          <p:nvPr/>
        </p:nvSpPr>
        <p:spPr>
          <a:xfrm>
            <a:off x="4067175" y="2205038"/>
            <a:ext cx="0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7" name="Line 17"/>
          <p:cNvSpPr/>
          <p:nvPr/>
        </p:nvSpPr>
        <p:spPr>
          <a:xfrm>
            <a:off x="4211638" y="2852738"/>
            <a:ext cx="0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8" name="Line 19"/>
          <p:cNvSpPr/>
          <p:nvPr/>
        </p:nvSpPr>
        <p:spPr>
          <a:xfrm>
            <a:off x="4859338" y="2636838"/>
            <a:ext cx="21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9" name="Line 20"/>
          <p:cNvSpPr/>
          <p:nvPr/>
        </p:nvSpPr>
        <p:spPr>
          <a:xfrm>
            <a:off x="2916238" y="2565400"/>
            <a:ext cx="1428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0" name="Oval 21"/>
          <p:cNvSpPr/>
          <p:nvPr/>
        </p:nvSpPr>
        <p:spPr>
          <a:xfrm>
            <a:off x="6227763" y="4724400"/>
            <a:ext cx="914400" cy="914400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81" name="Line 22"/>
          <p:cNvSpPr/>
          <p:nvPr/>
        </p:nvSpPr>
        <p:spPr>
          <a:xfrm>
            <a:off x="6227763" y="4868863"/>
            <a:ext cx="142875" cy="730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2" name="Line 23"/>
          <p:cNvSpPr/>
          <p:nvPr/>
        </p:nvSpPr>
        <p:spPr>
          <a:xfrm flipV="1">
            <a:off x="6948488" y="4724400"/>
            <a:ext cx="144462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3" name="Line 24"/>
          <p:cNvSpPr/>
          <p:nvPr/>
        </p:nvSpPr>
        <p:spPr>
          <a:xfrm>
            <a:off x="6948488" y="5589588"/>
            <a:ext cx="215900" cy="714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4" name="Line 25"/>
          <p:cNvSpPr/>
          <p:nvPr/>
        </p:nvSpPr>
        <p:spPr>
          <a:xfrm flipH="1">
            <a:off x="6372225" y="5661025"/>
            <a:ext cx="144463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5" name="Line 26"/>
          <p:cNvSpPr/>
          <p:nvPr/>
        </p:nvSpPr>
        <p:spPr>
          <a:xfrm>
            <a:off x="4211638" y="2133600"/>
            <a:ext cx="0" cy="215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86" name="Line 27"/>
          <p:cNvSpPr/>
          <p:nvPr/>
        </p:nvSpPr>
        <p:spPr>
          <a:xfrm>
            <a:off x="4356100" y="2852738"/>
            <a:ext cx="0" cy="144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22" name="Rectangle 14"/>
          <p:cNvSpPr>
            <a:spLocks noGrp="1" noChangeArrowheads="1"/>
          </p:cNvSpPr>
          <p:nvPr>
            <p:ph type="title"/>
          </p:nvPr>
        </p:nvSpPr>
        <p:spPr bwMode="auto">
          <a:ln>
            <a:miter lim="800000"/>
          </a:ln>
          <a:effectLst/>
          <a:sp3d prstMaterial="plastic"/>
        </p:spPr>
        <p:txBody>
          <a:bodyPr vert="horz" wrap="square" lIns="0" tIns="45720" rIns="0" bIns="0" numCol="1" anchor="b" anchorCtr="0" compatLnSpc="1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600" b="1" i="1" u="sng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Рефлексия</a:t>
            </a:r>
            <a:endParaRPr kumimoji="0" lang="ru-RU" sz="3600" b="1" i="1" u="sng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6387" name="Group 10"/>
          <p:cNvGrpSpPr/>
          <p:nvPr/>
        </p:nvGrpSpPr>
        <p:grpSpPr>
          <a:xfrm>
            <a:off x="250825" y="296863"/>
            <a:ext cx="8585200" cy="6245225"/>
            <a:chOff x="168" y="176"/>
            <a:chExt cx="5408" cy="3928"/>
          </a:xfrm>
        </p:grpSpPr>
        <p:sp>
          <p:nvSpPr>
            <p:cNvPr id="332811" name="Freeform 11"/>
            <p:cNvSpPr/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2" name="Freeform 12"/>
            <p:cNvSpPr/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3" name="Freeform 13"/>
            <p:cNvSpPr/>
            <p:nvPr/>
          </p:nvSpPr>
          <p:spPr bwMode="auto">
            <a:xfrm>
              <a:off x="5552" y="448"/>
              <a:ext cx="1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4" name="Freeform 14"/>
            <p:cNvSpPr/>
            <p:nvPr/>
          </p:nvSpPr>
          <p:spPr bwMode="auto">
            <a:xfrm>
              <a:off x="200" y="448"/>
              <a:ext cx="16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5" name="Freeform 15"/>
            <p:cNvSpPr/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6" name="Freeform 16"/>
            <p:cNvSpPr/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7" name="Freeform 17"/>
            <p:cNvSpPr/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CC00FF"/>
              </a:solidFill>
              <a:round/>
            </a:ln>
          </p:spPr>
          <p:txBody>
            <a:bodyPr vert="eaVert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6412" name="Freeform 18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/>
            <a:p>
              <a:pPr algn="l">
                <a:buNone/>
              </a:pPr>
              <a:endParaRPr sz="1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pic>
        <p:nvPicPr>
          <p:cNvPr id="119850" name="Picture 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1525" y="2276475"/>
            <a:ext cx="755650" cy="10795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26"/>
          <p:cNvGrpSpPr/>
          <p:nvPr/>
        </p:nvGrpSpPr>
        <p:grpSpPr>
          <a:xfrm>
            <a:off x="3959225" y="1952625"/>
            <a:ext cx="1692275" cy="1620838"/>
            <a:chOff x="816" y="2591"/>
            <a:chExt cx="1066" cy="1021"/>
          </a:xfrm>
        </p:grpSpPr>
        <p:sp>
          <p:nvSpPr>
            <p:cNvPr id="16401" name="Oval 15"/>
            <p:cNvSpPr/>
            <p:nvPr/>
          </p:nvSpPr>
          <p:spPr>
            <a:xfrm>
              <a:off x="816" y="2614"/>
              <a:ext cx="1066" cy="998"/>
            </a:xfrm>
            <a:prstGeom prst="ellipse">
              <a:avLst/>
            </a:prstGeom>
            <a:solidFill>
              <a:srgbClr val="FFCC00"/>
            </a:solidFill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402" name="Oval 16"/>
            <p:cNvSpPr/>
            <p:nvPr/>
          </p:nvSpPr>
          <p:spPr>
            <a:xfrm>
              <a:off x="1497" y="2772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403" name="Oval 17"/>
            <p:cNvSpPr/>
            <p:nvPr/>
          </p:nvSpPr>
          <p:spPr>
            <a:xfrm>
              <a:off x="1088" y="2772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404" name="Arc 18"/>
            <p:cNvSpPr/>
            <p:nvPr/>
          </p:nvSpPr>
          <p:spPr>
            <a:xfrm rot="5517504" flipH="1">
              <a:off x="952" y="2772"/>
              <a:ext cx="798" cy="435"/>
            </a:xfrm>
            <a:custGeom>
              <a:avLst/>
              <a:gdLst>
                <a:gd name="txL" fmla="*/ 0 w 21600"/>
                <a:gd name="txT" fmla="*/ 0 h 24354"/>
                <a:gd name="txR" fmla="*/ 21600 w 21600"/>
                <a:gd name="txB" fmla="*/ 24354 h 24354"/>
              </a:gdLst>
              <a:ahLst/>
              <a:cxnLst>
                <a:cxn ang="0">
                  <a:pos x="5" y="8"/>
                </a:cxn>
                <a:cxn ang="0">
                  <a:pos x="6" y="0"/>
                </a:cxn>
                <a:cxn ang="0">
                  <a:pos x="29" y="4"/>
                </a:cxn>
              </a:cxnLst>
              <a:rect l="txL" t="txT" r="txR" b="txB"/>
              <a:pathLst>
                <a:path w="21600" h="24354" fill="none">
                  <a:moveTo>
                    <a:pt x="3343" y="24353"/>
                  </a:moveTo>
                  <a:cubicBezTo>
                    <a:pt x="1159" y="20899"/>
                    <a:pt x="0" y="16896"/>
                    <a:pt x="0" y="12810"/>
                  </a:cubicBezTo>
                  <a:cubicBezTo>
                    <a:pt x="-1" y="8200"/>
                    <a:pt x="1474" y="3711"/>
                    <a:pt x="4208" y="0"/>
                  </a:cubicBezTo>
                </a:path>
                <a:path w="21600" h="24354" stroke="0">
                  <a:moveTo>
                    <a:pt x="3343" y="24353"/>
                  </a:moveTo>
                  <a:cubicBezTo>
                    <a:pt x="1159" y="20899"/>
                    <a:pt x="0" y="16896"/>
                    <a:pt x="0" y="12810"/>
                  </a:cubicBezTo>
                  <a:cubicBezTo>
                    <a:pt x="-1" y="8200"/>
                    <a:pt x="1474" y="3711"/>
                    <a:pt x="4208" y="0"/>
                  </a:cubicBezTo>
                  <a:lnTo>
                    <a:pt x="21600" y="12810"/>
                  </a:lnTo>
                  <a:close/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31"/>
          <p:cNvGrpSpPr/>
          <p:nvPr/>
        </p:nvGrpSpPr>
        <p:grpSpPr>
          <a:xfrm>
            <a:off x="6408738" y="2024063"/>
            <a:ext cx="1692275" cy="2201862"/>
            <a:chOff x="2789" y="2750"/>
            <a:chExt cx="1066" cy="1387"/>
          </a:xfrm>
        </p:grpSpPr>
        <p:sp>
          <p:nvSpPr>
            <p:cNvPr id="16397" name="Oval 22"/>
            <p:cNvSpPr/>
            <p:nvPr/>
          </p:nvSpPr>
          <p:spPr>
            <a:xfrm>
              <a:off x="2789" y="2750"/>
              <a:ext cx="1066" cy="998"/>
            </a:xfrm>
            <a:prstGeom prst="ellipse">
              <a:avLst/>
            </a:prstGeom>
            <a:solidFill>
              <a:srgbClr val="FFCC00"/>
            </a:solidFill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398" name="Oval 23"/>
            <p:cNvSpPr/>
            <p:nvPr/>
          </p:nvSpPr>
          <p:spPr>
            <a:xfrm>
              <a:off x="3470" y="2908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399" name="Oval 24"/>
            <p:cNvSpPr/>
            <p:nvPr/>
          </p:nvSpPr>
          <p:spPr>
            <a:xfrm>
              <a:off x="3061" y="2908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400" name="Arc 25"/>
            <p:cNvSpPr/>
            <p:nvPr/>
          </p:nvSpPr>
          <p:spPr>
            <a:xfrm rot="-5298338" flipH="1">
              <a:off x="2925" y="3520"/>
              <a:ext cx="798" cy="435"/>
            </a:xfrm>
            <a:custGeom>
              <a:avLst/>
              <a:gdLst>
                <a:gd name="txL" fmla="*/ 0 w 21600"/>
                <a:gd name="txT" fmla="*/ 0 h 24354"/>
                <a:gd name="txR" fmla="*/ 21600 w 21600"/>
                <a:gd name="txB" fmla="*/ 24354 h 24354"/>
              </a:gdLst>
              <a:ahLst/>
              <a:cxnLst>
                <a:cxn ang="0">
                  <a:pos x="5" y="8"/>
                </a:cxn>
                <a:cxn ang="0">
                  <a:pos x="6" y="0"/>
                </a:cxn>
                <a:cxn ang="0">
                  <a:pos x="29" y="4"/>
                </a:cxn>
              </a:cxnLst>
              <a:rect l="txL" t="txT" r="txR" b="txB"/>
              <a:pathLst>
                <a:path w="21600" h="24354" fill="none">
                  <a:moveTo>
                    <a:pt x="3343" y="24353"/>
                  </a:moveTo>
                  <a:cubicBezTo>
                    <a:pt x="1159" y="20899"/>
                    <a:pt x="0" y="16896"/>
                    <a:pt x="0" y="12810"/>
                  </a:cubicBezTo>
                  <a:cubicBezTo>
                    <a:pt x="-1" y="8200"/>
                    <a:pt x="1474" y="3711"/>
                    <a:pt x="4208" y="0"/>
                  </a:cubicBezTo>
                </a:path>
                <a:path w="21600" h="24354" stroke="0">
                  <a:moveTo>
                    <a:pt x="3343" y="24353"/>
                  </a:moveTo>
                  <a:cubicBezTo>
                    <a:pt x="1159" y="20899"/>
                    <a:pt x="0" y="16896"/>
                    <a:pt x="0" y="12810"/>
                  </a:cubicBezTo>
                  <a:cubicBezTo>
                    <a:pt x="-1" y="8200"/>
                    <a:pt x="1474" y="3711"/>
                    <a:pt x="4208" y="0"/>
                  </a:cubicBezTo>
                  <a:lnTo>
                    <a:pt x="21600" y="12810"/>
                  </a:lnTo>
                  <a:close/>
                </a:path>
              </a:pathLst>
            </a:custGeom>
            <a:noFill/>
            <a:ln w="571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eaVert"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33"/>
          <p:cNvGrpSpPr/>
          <p:nvPr/>
        </p:nvGrpSpPr>
        <p:grpSpPr>
          <a:xfrm>
            <a:off x="935038" y="1989138"/>
            <a:ext cx="1692275" cy="1584325"/>
            <a:chOff x="1655" y="2704"/>
            <a:chExt cx="1066" cy="998"/>
          </a:xfrm>
        </p:grpSpPr>
        <p:sp>
          <p:nvSpPr>
            <p:cNvPr id="16393" name="Oval 27"/>
            <p:cNvSpPr/>
            <p:nvPr/>
          </p:nvSpPr>
          <p:spPr>
            <a:xfrm>
              <a:off x="1655" y="2704"/>
              <a:ext cx="1066" cy="998"/>
            </a:xfrm>
            <a:prstGeom prst="ellipse">
              <a:avLst/>
            </a:prstGeom>
            <a:solidFill>
              <a:srgbClr val="FFCC00"/>
            </a:solidFill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394" name="Oval 28"/>
            <p:cNvSpPr/>
            <p:nvPr/>
          </p:nvSpPr>
          <p:spPr>
            <a:xfrm>
              <a:off x="2336" y="2862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395" name="Oval 29"/>
            <p:cNvSpPr/>
            <p:nvPr/>
          </p:nvSpPr>
          <p:spPr>
            <a:xfrm>
              <a:off x="1927" y="2862"/>
              <a:ext cx="136" cy="318"/>
            </a:xfrm>
            <a:prstGeom prst="ellipse">
              <a:avLst/>
            </a:prstGeom>
            <a:solidFill>
              <a:srgbClr val="00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6396" name="Line 32"/>
            <p:cNvSpPr/>
            <p:nvPr/>
          </p:nvSpPr>
          <p:spPr>
            <a:xfrm>
              <a:off x="1905" y="3385"/>
              <a:ext cx="612" cy="0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6392" name="WordArt 36"/>
          <p:cNvSpPr>
            <a:spLocks noTextEdit="1"/>
          </p:cNvSpPr>
          <p:nvPr/>
        </p:nvSpPr>
        <p:spPr>
          <a:xfrm>
            <a:off x="827088" y="2636838"/>
            <a:ext cx="7740650" cy="3024187"/>
          </a:xfrm>
          <a:prstGeom prst="rect">
            <a:avLst/>
          </a:prstGeom>
        </p:spPr>
        <p:txBody>
          <a:bodyPr wrap="none" fromWordArt="1">
            <a:prstTxWarp prst="textArchDownPour">
              <a:avLst>
                <a:gd name="adj1" fmla="val 986445"/>
                <a:gd name="adj2" fmla="val 62519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000066"/>
                    </a:gs>
                    <a:gs pos="100000">
                      <a:srgbClr val="800000"/>
                    </a:gs>
                  </a:gsLst>
                  <a:lin ang="270000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Спасибо за урок</a:t>
            </a:r>
            <a:endParaRPr lang="ru-RU" altLang="en-US" sz="3600" b="1" i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000066"/>
                  </a:gs>
                  <a:gs pos="100000">
                    <a:srgbClr val="800000"/>
                  </a:gs>
                </a:gsLst>
                <a:lin ang="2700000" scaled="1"/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9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48555E-6 L -2.5E-6 -0.06544 " pathEditMode="relative" rAng="0" ptsTypes="AA">
                                      <p:cBhvr>
                                        <p:cTn id="15" dur="2000" spd="-1000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266" name="Group 10"/>
          <p:cNvGrpSpPr/>
          <p:nvPr/>
        </p:nvGrpSpPr>
        <p:grpSpPr>
          <a:xfrm>
            <a:off x="266700" y="279400"/>
            <a:ext cx="8585200" cy="6235700"/>
            <a:chOff x="168" y="176"/>
            <a:chExt cx="5408" cy="3928"/>
          </a:xfrm>
        </p:grpSpPr>
        <p:sp>
          <p:nvSpPr>
            <p:cNvPr id="332811" name="Freeform 11"/>
            <p:cNvSpPr/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2" name="Freeform 12"/>
            <p:cNvSpPr/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3" name="Freeform 13"/>
            <p:cNvSpPr/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4" name="Freeform 14"/>
            <p:cNvSpPr/>
            <p:nvPr/>
          </p:nvSpPr>
          <p:spPr bwMode="auto">
            <a:xfrm>
              <a:off x="200" y="448"/>
              <a:ext cx="16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5" name="Freeform 15"/>
            <p:cNvSpPr/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6" name="Freeform 16"/>
            <p:cNvSpPr/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7" name="Freeform 17"/>
            <p:cNvSpPr/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8" name="Freeform 18"/>
            <p:cNvSpPr/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1267" name="WordArt 13"/>
          <p:cNvSpPr>
            <a:spLocks noTextEdit="1"/>
          </p:cNvSpPr>
          <p:nvPr/>
        </p:nvSpPr>
        <p:spPr>
          <a:xfrm>
            <a:off x="1763713" y="549275"/>
            <a:ext cx="5691187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ru-RU" altLang="en-US" sz="3600" b="1" i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268" name="Rectangle 16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290" name="Group 10"/>
          <p:cNvGrpSpPr/>
          <p:nvPr/>
        </p:nvGrpSpPr>
        <p:grpSpPr>
          <a:xfrm>
            <a:off x="266700" y="279400"/>
            <a:ext cx="8585200" cy="6245225"/>
            <a:chOff x="168" y="176"/>
            <a:chExt cx="5408" cy="3928"/>
          </a:xfrm>
        </p:grpSpPr>
        <p:sp>
          <p:nvSpPr>
            <p:cNvPr id="332811" name="Freeform 11"/>
            <p:cNvSpPr/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2" name="Freeform 12"/>
            <p:cNvSpPr/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3" name="Freeform 13"/>
            <p:cNvSpPr/>
            <p:nvPr/>
          </p:nvSpPr>
          <p:spPr bwMode="auto">
            <a:xfrm>
              <a:off x="5552" y="448"/>
              <a:ext cx="1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4" name="Freeform 14"/>
            <p:cNvSpPr/>
            <p:nvPr/>
          </p:nvSpPr>
          <p:spPr bwMode="auto">
            <a:xfrm>
              <a:off x="200" y="448"/>
              <a:ext cx="16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5" name="Freeform 15"/>
            <p:cNvSpPr/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6" name="Freeform 16"/>
            <p:cNvSpPr/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7" name="Freeform 17"/>
            <p:cNvSpPr/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CC00FF"/>
              </a:solidFill>
              <a:round/>
            </a:ln>
          </p:spPr>
          <p:txBody>
            <a:bodyPr vert="eaVert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18" name="Freeform 18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/>
            <a:p>
              <a:pPr algn="l">
                <a:buNone/>
              </a:pPr>
              <a:endParaRPr sz="1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83"/>
          <p:cNvGrpSpPr/>
          <p:nvPr/>
        </p:nvGrpSpPr>
        <p:grpSpPr>
          <a:xfrm>
            <a:off x="719138" y="404813"/>
            <a:ext cx="3006725" cy="3014662"/>
            <a:chOff x="1927" y="913"/>
            <a:chExt cx="1894" cy="1899"/>
          </a:xfrm>
        </p:grpSpPr>
        <p:sp>
          <p:nvSpPr>
            <p:cNvPr id="12300" name="Oval 64"/>
            <p:cNvSpPr/>
            <p:nvPr/>
          </p:nvSpPr>
          <p:spPr>
            <a:xfrm>
              <a:off x="1927" y="913"/>
              <a:ext cx="1894" cy="1832"/>
            </a:xfrm>
            <a:prstGeom prst="ellipse">
              <a:avLst/>
            </a:prstGeom>
            <a:solidFill>
              <a:schemeClr val="bg1"/>
            </a:solidFill>
            <a:ln w="57150" cap="flat" cmpd="sng">
              <a:solidFill>
                <a:srgbClr val="003366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2301" name="Rectangle 51"/>
            <p:cNvSpPr/>
            <p:nvPr/>
          </p:nvSpPr>
          <p:spPr>
            <a:xfrm>
              <a:off x="2143" y="2582"/>
              <a:ext cx="139" cy="2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24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А</a:t>
              </a:r>
              <a:endParaRPr sz="1800" dirty="0">
                <a:latin typeface="Arial" panose="020B0604020202020204" pitchFamily="34" charset="0"/>
              </a:endParaRPr>
            </a:p>
          </p:txBody>
        </p:sp>
        <p:sp>
          <p:nvSpPr>
            <p:cNvPr id="12302" name="Rectangle 53"/>
            <p:cNvSpPr/>
            <p:nvPr/>
          </p:nvSpPr>
          <p:spPr>
            <a:xfrm>
              <a:off x="3682" y="2374"/>
              <a:ext cx="139" cy="2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24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В</a:t>
              </a:r>
              <a:endParaRPr sz="1800" dirty="0">
                <a:latin typeface="Arial" panose="020B0604020202020204" pitchFamily="34" charset="0"/>
              </a:endParaRPr>
            </a:p>
          </p:txBody>
        </p:sp>
        <p:sp>
          <p:nvSpPr>
            <p:cNvPr id="12303" name="Line 65"/>
            <p:cNvSpPr/>
            <p:nvPr/>
          </p:nvSpPr>
          <p:spPr>
            <a:xfrm flipH="1">
              <a:off x="2306" y="1840"/>
              <a:ext cx="569" cy="742"/>
            </a:xfrm>
            <a:prstGeom prst="line">
              <a:avLst/>
            </a:prstGeom>
            <a:ln w="57150" cap="flat" cmpd="sng">
              <a:solidFill>
                <a:srgbClr val="66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04" name="Line 66"/>
            <p:cNvSpPr/>
            <p:nvPr/>
          </p:nvSpPr>
          <p:spPr>
            <a:xfrm>
              <a:off x="2875" y="1840"/>
              <a:ext cx="591" cy="673"/>
            </a:xfrm>
            <a:prstGeom prst="line">
              <a:avLst/>
            </a:prstGeom>
            <a:ln w="57150" cap="flat" cmpd="sng">
              <a:solidFill>
                <a:srgbClr val="663300"/>
              </a:solidFill>
              <a:prstDash val="solid"/>
              <a:headEnd type="none" w="med" len="med"/>
              <a:tailEnd type="none" w="med" len="med"/>
            </a:ln>
          </p:spPr>
        </p:sp>
        <p:pic>
          <p:nvPicPr>
            <p:cNvPr id="12305" name="Picture 70" descr="Рисунок1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3307719">
              <a:off x="2483" y="1920"/>
              <a:ext cx="573" cy="69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2306" name="Group 62"/>
            <p:cNvGrpSpPr/>
            <p:nvPr/>
          </p:nvGrpSpPr>
          <p:grpSpPr>
            <a:xfrm>
              <a:off x="2827" y="1794"/>
              <a:ext cx="118" cy="116"/>
              <a:chOff x="1460" y="2121"/>
              <a:chExt cx="62" cy="62"/>
            </a:xfrm>
          </p:grpSpPr>
          <p:sp>
            <p:nvSpPr>
              <p:cNvPr id="12309" name="Oval 60"/>
              <p:cNvSpPr/>
              <p:nvPr/>
            </p:nvSpPr>
            <p:spPr>
              <a:xfrm>
                <a:off x="1460" y="2121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2310" name="Oval 61"/>
              <p:cNvSpPr/>
              <p:nvPr/>
            </p:nvSpPr>
            <p:spPr>
              <a:xfrm>
                <a:off x="1460" y="2121"/>
                <a:ext cx="62" cy="62"/>
              </a:xfrm>
              <a:prstGeom prst="ellipse">
                <a:avLst/>
              </a:prstGeom>
              <a:noFill/>
              <a:ln w="9525" cap="rnd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307" name="Text Box 71"/>
            <p:cNvSpPr txBox="1"/>
            <p:nvPr/>
          </p:nvSpPr>
          <p:spPr>
            <a:xfrm>
              <a:off x="2684" y="1957"/>
              <a:ext cx="379" cy="2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l-GR" altLang="x-none" sz="24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α</a:t>
              </a:r>
              <a:endParaRPr lang="el-GR" altLang="x-none" sz="2400" b="1" i="1" dirty="0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12308" name="Text Box 73"/>
            <p:cNvSpPr txBox="1"/>
            <p:nvPr/>
          </p:nvSpPr>
          <p:spPr>
            <a:xfrm>
              <a:off x="2494" y="1638"/>
              <a:ext cx="38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400" b="1" dirty="0">
                  <a:solidFill>
                    <a:srgbClr val="3333CC"/>
                  </a:solidFill>
                  <a:latin typeface="Arial" panose="020B0604020202020204" pitchFamily="34" charset="0"/>
                </a:rPr>
                <a:t>О</a:t>
              </a:r>
              <a:endParaRPr sz="2400" b="1" dirty="0">
                <a:solidFill>
                  <a:srgbClr val="3333CC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69"/>
          <p:cNvGrpSpPr/>
          <p:nvPr/>
        </p:nvGrpSpPr>
        <p:grpSpPr>
          <a:xfrm>
            <a:off x="4859338" y="2997200"/>
            <a:ext cx="2952750" cy="2808288"/>
            <a:chOff x="1927" y="799"/>
            <a:chExt cx="1860" cy="1769"/>
          </a:xfrm>
        </p:grpSpPr>
        <p:sp>
          <p:nvSpPr>
            <p:cNvPr id="12293" name="Oval 58"/>
            <p:cNvSpPr/>
            <p:nvPr/>
          </p:nvSpPr>
          <p:spPr>
            <a:xfrm>
              <a:off x="1927" y="840"/>
              <a:ext cx="1860" cy="1728"/>
            </a:xfrm>
            <a:prstGeom prst="ellipse">
              <a:avLst/>
            </a:prstGeom>
            <a:solidFill>
              <a:schemeClr val="bg1"/>
            </a:solidFill>
            <a:ln w="38100" cap="flat" cmpd="sng">
              <a:solidFill>
                <a:srgbClr val="3333CC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2294" name="Oval 59"/>
            <p:cNvSpPr/>
            <p:nvPr/>
          </p:nvSpPr>
          <p:spPr>
            <a:xfrm>
              <a:off x="2789" y="1660"/>
              <a:ext cx="136" cy="129"/>
            </a:xfrm>
            <a:prstGeom prst="ellipse">
              <a:avLst/>
            </a:prstGeom>
            <a:solidFill>
              <a:srgbClr val="FF00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2295" name="Line 61"/>
            <p:cNvSpPr/>
            <p:nvPr/>
          </p:nvSpPr>
          <p:spPr>
            <a:xfrm>
              <a:off x="2835" y="840"/>
              <a:ext cx="634" cy="1511"/>
            </a:xfrm>
            <a:prstGeom prst="line">
              <a:avLst/>
            </a:prstGeom>
            <a:ln w="38100" cap="flat" cmpd="sng">
              <a:solidFill>
                <a:srgbClr val="FF33CC"/>
              </a:solidFill>
              <a:prstDash val="solid"/>
              <a:headEnd type="none" w="med" len="med"/>
              <a:tailEnd type="none" w="med" len="med"/>
            </a:ln>
          </p:spPr>
        </p:sp>
        <p:pic>
          <p:nvPicPr>
            <p:cNvPr id="12296" name="Picture 65" descr="Рисунок1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4057055">
              <a:off x="2533" y="1033"/>
              <a:ext cx="558" cy="2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297" name="Line 60"/>
            <p:cNvSpPr/>
            <p:nvPr/>
          </p:nvSpPr>
          <p:spPr>
            <a:xfrm flipH="1">
              <a:off x="2177" y="822"/>
              <a:ext cx="636" cy="1467"/>
            </a:xfrm>
            <a:prstGeom prst="line">
              <a:avLst/>
            </a:prstGeom>
            <a:ln w="38100" cap="flat" cmpd="sng">
              <a:solidFill>
                <a:srgbClr val="FF33CC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298" name="Text Box 67"/>
            <p:cNvSpPr txBox="1"/>
            <p:nvPr/>
          </p:nvSpPr>
          <p:spPr>
            <a:xfrm>
              <a:off x="2336" y="935"/>
              <a:ext cx="952" cy="2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l-GR" altLang="x-none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α</a:t>
              </a:r>
              <a:endParaRPr lang="el-GR" altLang="x-none" sz="2400" b="1" dirty="0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12299" name="Oval 62"/>
            <p:cNvSpPr/>
            <p:nvPr/>
          </p:nvSpPr>
          <p:spPr>
            <a:xfrm>
              <a:off x="2744" y="799"/>
              <a:ext cx="136" cy="129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314" name="Group 10"/>
          <p:cNvGrpSpPr/>
          <p:nvPr/>
        </p:nvGrpSpPr>
        <p:grpSpPr>
          <a:xfrm>
            <a:off x="266700" y="279400"/>
            <a:ext cx="8585200" cy="6245225"/>
            <a:chOff x="168" y="176"/>
            <a:chExt cx="5408" cy="3928"/>
          </a:xfrm>
        </p:grpSpPr>
        <p:sp>
          <p:nvSpPr>
            <p:cNvPr id="332811" name="Freeform 11"/>
            <p:cNvSpPr/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2" name="Freeform 12"/>
            <p:cNvSpPr/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3" name="Freeform 13"/>
            <p:cNvSpPr/>
            <p:nvPr/>
          </p:nvSpPr>
          <p:spPr bwMode="auto">
            <a:xfrm>
              <a:off x="5552" y="448"/>
              <a:ext cx="1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4" name="Freeform 14"/>
            <p:cNvSpPr/>
            <p:nvPr/>
          </p:nvSpPr>
          <p:spPr bwMode="auto">
            <a:xfrm>
              <a:off x="200" y="448"/>
              <a:ext cx="16" cy="33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5" name="Freeform 15"/>
            <p:cNvSpPr/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6" name="Freeform 16"/>
            <p:cNvSpPr/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2817" name="Freeform 17"/>
            <p:cNvSpPr/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CC00FF"/>
              </a:solidFill>
              <a:round/>
            </a:ln>
          </p:spPr>
          <p:txBody>
            <a:bodyPr vert="eaVert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29" name="Freeform 18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CC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/>
            <a:p>
              <a:pPr algn="l">
                <a:buNone/>
              </a:pPr>
              <a:endParaRPr sz="1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13315" name="Заголовок 2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0" tIns="45720" rIns="0" bIns="0" anchor="b" anchorCtr="0"/>
          <a:p>
            <a:pPr eaLnBrk="1" hangingPunct="1"/>
            <a:endParaRPr dirty="0"/>
          </a:p>
        </p:txBody>
      </p:sp>
      <p:sp>
        <p:nvSpPr>
          <p:cNvPr id="27" name="Прямоугольник с двумя вырезанными противолежащими углами 26"/>
          <p:cNvSpPr/>
          <p:nvPr/>
        </p:nvSpPr>
        <p:spPr bwMode="auto">
          <a:xfrm>
            <a:off x="611188" y="152400"/>
            <a:ext cx="7956550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Окружность называется вписанной, если она проходит через стороны многоугольника</a:t>
            </a: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Прямоугольник с двумя вырезанными противолежащими углами 27"/>
          <p:cNvSpPr/>
          <p:nvPr/>
        </p:nvSpPr>
        <p:spPr bwMode="auto">
          <a:xfrm>
            <a:off x="468313" y="1160463"/>
            <a:ext cx="7991475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Центром 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описанной </a:t>
            </a:r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окружности является точка пересечения его медиан </a:t>
            </a: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Прямоугольник с двумя вырезанными противолежащими углами 28"/>
          <p:cNvSpPr/>
          <p:nvPr/>
        </p:nvSpPr>
        <p:spPr bwMode="auto">
          <a:xfrm>
            <a:off x="719138" y="2276475"/>
            <a:ext cx="8029575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 прямоугольный треугольник нельзя  вписать окружность.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" name="Прямоугольник с двумя вырезанными противолежащими углами 29"/>
          <p:cNvSpPr/>
          <p:nvPr/>
        </p:nvSpPr>
        <p:spPr bwMode="auto">
          <a:xfrm>
            <a:off x="539750" y="3357563"/>
            <a:ext cx="7993063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Вокруг  любого четырехугольника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можно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описать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окружность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Прямоугольник с двумя вырезанными противолежащими углами 30"/>
          <p:cNvSpPr/>
          <p:nvPr/>
        </p:nvSpPr>
        <p:spPr bwMode="auto">
          <a:xfrm>
            <a:off x="539750" y="4365625"/>
            <a:ext cx="7956550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Многоугольник называется описанным около окружности, если окружность находится внутри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Прямоугольник с двумя вырезанными противолежащими углами 31"/>
          <p:cNvSpPr/>
          <p:nvPr/>
        </p:nvSpPr>
        <p:spPr bwMode="auto">
          <a:xfrm>
            <a:off x="539750" y="5408613"/>
            <a:ext cx="7920038" cy="914400"/>
          </a:xfrm>
          <a:prstGeom prst="snip2Diag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 любом описанном многоугольнике суммы противоположных сторон равны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5189" name="Rectangle 53"/>
          <p:cNvSpPr>
            <a:spLocks noChangeArrowheads="1"/>
          </p:cNvSpPr>
          <p:nvPr/>
        </p:nvSpPr>
        <p:spPr bwMode="auto">
          <a:xfrm>
            <a:off x="7156450" y="2330450"/>
            <a:ext cx="4635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  <a:endParaRPr kumimoji="0" lang="ru-RU" sz="36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94" name="Rectangle 58"/>
          <p:cNvSpPr>
            <a:spLocks noChangeArrowheads="1"/>
          </p:cNvSpPr>
          <p:nvPr/>
        </p:nvSpPr>
        <p:spPr bwMode="auto">
          <a:xfrm>
            <a:off x="7162800" y="2422525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59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88" name="Rectangle 52"/>
          <p:cNvSpPr>
            <a:spLocks noChangeArrowheads="1"/>
          </p:cNvSpPr>
          <p:nvPr/>
        </p:nvSpPr>
        <p:spPr bwMode="auto">
          <a:xfrm>
            <a:off x="6400800" y="4572000"/>
            <a:ext cx="4635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  <a:endParaRPr kumimoji="0" lang="ru-RU" sz="36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93" name="Rectangle 57"/>
          <p:cNvSpPr>
            <a:spLocks noChangeArrowheads="1"/>
          </p:cNvSpPr>
          <p:nvPr/>
        </p:nvSpPr>
        <p:spPr bwMode="auto">
          <a:xfrm>
            <a:off x="6400800" y="4708525"/>
            <a:ext cx="558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90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70" name="Rectangle 34"/>
          <p:cNvSpPr>
            <a:spLocks noChangeArrowheads="1"/>
          </p:cNvSpPr>
          <p:nvPr/>
        </p:nvSpPr>
        <p:spPr bwMode="auto">
          <a:xfrm>
            <a:off x="2782888" y="2025650"/>
            <a:ext cx="4635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  <a:endParaRPr kumimoji="0" lang="ru-RU" sz="36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92" name="Rectangle 56"/>
          <p:cNvSpPr>
            <a:spLocks noChangeArrowheads="1"/>
          </p:cNvSpPr>
          <p:nvPr/>
        </p:nvSpPr>
        <p:spPr bwMode="auto">
          <a:xfrm>
            <a:off x="2717800" y="2133600"/>
            <a:ext cx="558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65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801688" y="2438400"/>
            <a:ext cx="4635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  <a:endParaRPr kumimoji="0" lang="ru-RU" sz="36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91" name="Rectangle 55"/>
          <p:cNvSpPr>
            <a:spLocks noChangeArrowheads="1"/>
          </p:cNvSpPr>
          <p:nvPr/>
        </p:nvSpPr>
        <p:spPr bwMode="auto">
          <a:xfrm>
            <a:off x="838200" y="2574925"/>
            <a:ext cx="700088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38" name="Text Box 2"/>
          <p:cNvSpPr txBox="1">
            <a:spLocks noChangeArrowheads="1"/>
          </p:cNvSpPr>
          <p:nvPr/>
        </p:nvSpPr>
        <p:spPr bwMode="auto">
          <a:xfrm>
            <a:off x="500063" y="4343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39" name="Group 3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1071" name="Freeform 4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2" name="Freeform 5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3" name="Freeform 6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4" name="Freeform 7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5" name="Freeform 8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6" name="Freeform 9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7" name="Freeform 10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78" name="Freeform 11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026" name="Rectangle 2"/>
          <p:cNvGraphicFramePr/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Rectangle 3"/>
          <p:cNvGraphicFramePr/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2" imgW="0" imgH="0" progId="Equation.3">
                  <p:embed/>
                </p:oleObj>
              </mc:Choice>
              <mc:Fallback>
                <p:oleObj name="" r:id="rId2" imgW="0" imgH="0" progId="Equation.3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Freeform 16"/>
          <p:cNvSpPr/>
          <p:nvPr/>
        </p:nvSpPr>
        <p:spPr>
          <a:xfrm>
            <a:off x="817563" y="2095500"/>
            <a:ext cx="2401887" cy="2619375"/>
          </a:xfrm>
          <a:custGeom>
            <a:avLst/>
            <a:gdLst>
              <a:gd name="txL" fmla="*/ 0 w 1513"/>
              <a:gd name="txT" fmla="*/ 0 h 1650"/>
              <a:gd name="txR" fmla="*/ 1513 w 1513"/>
              <a:gd name="txB" fmla="*/ 1650 h 1650"/>
            </a:gdLst>
            <a:ahLst/>
            <a:cxnLst>
              <a:cxn ang="0">
                <a:pos x="127" y="1494"/>
              </a:cxn>
              <a:cxn ang="0">
                <a:pos x="16" y="296"/>
              </a:cxn>
              <a:cxn ang="0">
                <a:pos x="0" y="296"/>
              </a:cxn>
              <a:cxn ang="0">
                <a:pos x="1513" y="0"/>
              </a:cxn>
              <a:cxn ang="0">
                <a:pos x="1465" y="1650"/>
              </a:cxn>
              <a:cxn ang="0">
                <a:pos x="127" y="1494"/>
              </a:cxn>
            </a:cxnLst>
            <a:rect l="txL" t="txT" r="txR" b="txB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ap="flat" cmpd="sng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28" name="Object 4"/>
          <p:cNvGraphicFramePr/>
          <p:nvPr/>
        </p:nvGraphicFramePr>
        <p:xfrm>
          <a:off x="3963988" y="2863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114300" imgH="215265" progId="Equation.3">
                  <p:embed/>
                </p:oleObj>
              </mc:Choice>
              <mc:Fallback>
                <p:oleObj name="" r:id="rId3" imgW="114300" imgH="215265" progId="Equation.3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63988" y="28638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54" name="Text Box 18"/>
          <p:cNvSpPr txBox="1">
            <a:spLocks noChangeArrowheads="1"/>
          </p:cNvSpPr>
          <p:nvPr/>
        </p:nvSpPr>
        <p:spPr bwMode="auto">
          <a:xfrm>
            <a:off x="347663" y="2057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55" name="Text Box 19"/>
          <p:cNvSpPr txBox="1">
            <a:spLocks noChangeArrowheads="1"/>
          </p:cNvSpPr>
          <p:nvPr/>
        </p:nvSpPr>
        <p:spPr bwMode="auto">
          <a:xfrm>
            <a:off x="3243263" y="1676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56" name="Text Box 20"/>
          <p:cNvSpPr txBox="1">
            <a:spLocks noChangeArrowheads="1"/>
          </p:cNvSpPr>
          <p:nvPr/>
        </p:nvSpPr>
        <p:spPr bwMode="auto">
          <a:xfrm>
            <a:off x="3167063" y="4724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44" name="Group 21"/>
          <p:cNvGrpSpPr/>
          <p:nvPr/>
        </p:nvGrpSpPr>
        <p:grpSpPr>
          <a:xfrm>
            <a:off x="609600" y="1752600"/>
            <a:ext cx="3216275" cy="3238500"/>
            <a:chOff x="503" y="1488"/>
            <a:chExt cx="2026" cy="2040"/>
          </a:xfrm>
        </p:grpSpPr>
        <p:grpSp>
          <p:nvGrpSpPr>
            <p:cNvPr id="1063" name="Group 22"/>
            <p:cNvGrpSpPr/>
            <p:nvPr/>
          </p:nvGrpSpPr>
          <p:grpSpPr>
            <a:xfrm>
              <a:off x="503" y="1488"/>
              <a:ext cx="2026" cy="2040"/>
              <a:chOff x="1317" y="1440"/>
              <a:chExt cx="2026" cy="2040"/>
            </a:xfrm>
          </p:grpSpPr>
          <p:sp>
            <p:nvSpPr>
              <p:cNvPr id="1068" name="Text Box 23"/>
              <p:cNvSpPr txBox="1"/>
              <p:nvPr/>
            </p:nvSpPr>
            <p:spPr>
              <a:xfrm>
                <a:off x="2120" y="2212"/>
                <a:ext cx="26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r>
                  <a:rPr sz="2400" dirty="0">
                    <a:latin typeface="Arial" panose="020B0604020202020204" pitchFamily="34" charset="0"/>
                  </a:rPr>
                  <a:t>О</a:t>
                </a:r>
                <a:endParaRPr sz="24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69" name="Oval 24"/>
              <p:cNvSpPr/>
              <p:nvPr/>
            </p:nvSpPr>
            <p:spPr>
              <a:xfrm>
                <a:off x="1317" y="1440"/>
                <a:ext cx="2026" cy="2040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70" name="Oval 25"/>
              <p:cNvSpPr/>
              <p:nvPr/>
            </p:nvSpPr>
            <p:spPr>
              <a:xfrm>
                <a:off x="2299" y="2422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64" name="Oval 26"/>
            <p:cNvSpPr/>
            <p:nvPr/>
          </p:nvSpPr>
          <p:spPr>
            <a:xfrm>
              <a:off x="626" y="1968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65" name="Oval 27"/>
            <p:cNvSpPr/>
            <p:nvPr/>
          </p:nvSpPr>
          <p:spPr>
            <a:xfrm>
              <a:off x="722" y="3168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66" name="Oval 28"/>
            <p:cNvSpPr/>
            <p:nvPr/>
          </p:nvSpPr>
          <p:spPr>
            <a:xfrm>
              <a:off x="2114" y="1680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67" name="Oval 29"/>
            <p:cNvSpPr/>
            <p:nvPr/>
          </p:nvSpPr>
          <p:spPr>
            <a:xfrm>
              <a:off x="2066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2681288" y="4327525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80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954088" y="4038600"/>
            <a:ext cx="7000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115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71" name="Text Box 35"/>
          <p:cNvSpPr txBox="1">
            <a:spLocks noChangeArrowheads="1"/>
          </p:cNvSpPr>
          <p:nvPr/>
        </p:nvSpPr>
        <p:spPr bwMode="auto">
          <a:xfrm>
            <a:off x="4843463" y="44958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48" name="Freeform 36"/>
          <p:cNvSpPr/>
          <p:nvPr/>
        </p:nvSpPr>
        <p:spPr>
          <a:xfrm>
            <a:off x="5346700" y="2387600"/>
            <a:ext cx="2374900" cy="2755900"/>
          </a:xfrm>
          <a:custGeom>
            <a:avLst/>
            <a:gdLst>
              <a:gd name="txL" fmla="*/ 0 w 1496"/>
              <a:gd name="txT" fmla="*/ 0 h 1736"/>
              <a:gd name="txR" fmla="*/ 1496 w 1496"/>
              <a:gd name="txB" fmla="*/ 1736 h 1736"/>
            </a:gdLst>
            <a:ahLst/>
            <a:cxnLst>
              <a:cxn ang="0">
                <a:pos x="10" y="1406"/>
              </a:cxn>
              <a:cxn ang="0">
                <a:pos x="0" y="40"/>
              </a:cxn>
              <a:cxn ang="0">
                <a:pos x="0" y="40"/>
              </a:cxn>
              <a:cxn ang="0">
                <a:pos x="1496" y="0"/>
              </a:cxn>
              <a:cxn ang="0">
                <a:pos x="896" y="1736"/>
              </a:cxn>
              <a:cxn ang="0">
                <a:pos x="10" y="1406"/>
              </a:cxn>
            </a:cxnLst>
            <a:rect l="txL" t="txT" r="txR" b="txB"/>
            <a:pathLst>
              <a:path w="1496" h="1736">
                <a:moveTo>
                  <a:pt x="10" y="1406"/>
                </a:moveTo>
                <a:lnTo>
                  <a:pt x="0" y="40"/>
                </a:lnTo>
                <a:lnTo>
                  <a:pt x="0" y="40"/>
                </a:lnTo>
                <a:lnTo>
                  <a:pt x="1496" y="0"/>
                </a:lnTo>
                <a:lnTo>
                  <a:pt x="896" y="1736"/>
                </a:lnTo>
                <a:lnTo>
                  <a:pt x="10" y="1406"/>
                </a:lnTo>
                <a:close/>
              </a:path>
            </a:pathLst>
          </a:custGeom>
          <a:noFill/>
          <a:ln w="19050" cap="flat" cmpd="sng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29" name="Object 5"/>
          <p:cNvGraphicFramePr/>
          <p:nvPr/>
        </p:nvGraphicFramePr>
        <p:xfrm>
          <a:off x="8307388" y="3016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5" imgW="114300" imgH="215265" progId="Equation.3">
                  <p:embed/>
                </p:oleObj>
              </mc:Choice>
              <mc:Fallback>
                <p:oleObj name="" r:id="rId5" imgW="114300" imgH="215265" progId="Equation.3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07388" y="30162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74" name="Text Box 38"/>
          <p:cNvSpPr txBox="1">
            <a:spLocks noChangeArrowheads="1"/>
          </p:cNvSpPr>
          <p:nvPr/>
        </p:nvSpPr>
        <p:spPr bwMode="auto">
          <a:xfrm>
            <a:off x="4691063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75" name="Text Box 39"/>
          <p:cNvSpPr txBox="1">
            <a:spLocks noChangeArrowheads="1"/>
          </p:cNvSpPr>
          <p:nvPr/>
        </p:nvSpPr>
        <p:spPr bwMode="auto">
          <a:xfrm>
            <a:off x="7586663" y="18288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5176" name="Text Box 40"/>
          <p:cNvSpPr txBox="1">
            <a:spLocks noChangeArrowheads="1"/>
          </p:cNvSpPr>
          <p:nvPr/>
        </p:nvSpPr>
        <p:spPr bwMode="auto">
          <a:xfrm>
            <a:off x="6705600" y="5105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52" name="Group 42"/>
          <p:cNvGrpSpPr/>
          <p:nvPr/>
        </p:nvGrpSpPr>
        <p:grpSpPr>
          <a:xfrm>
            <a:off x="4953000" y="1905000"/>
            <a:ext cx="3216275" cy="3238500"/>
            <a:chOff x="1317" y="1440"/>
            <a:chExt cx="2026" cy="2040"/>
          </a:xfrm>
        </p:grpSpPr>
        <p:sp>
          <p:nvSpPr>
            <p:cNvPr id="1060" name="Text Box 43"/>
            <p:cNvSpPr txBox="1"/>
            <p:nvPr/>
          </p:nvSpPr>
          <p:spPr>
            <a:xfrm>
              <a:off x="2120" y="2212"/>
              <a:ext cx="26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2400" dirty="0">
                  <a:latin typeface="Arial" panose="020B0604020202020204" pitchFamily="34" charset="0"/>
                </a:rPr>
                <a:t>О</a:t>
              </a:r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1061" name="Oval 44"/>
            <p:cNvSpPr/>
            <p:nvPr/>
          </p:nvSpPr>
          <p:spPr>
            <a:xfrm>
              <a:off x="1317" y="1440"/>
              <a:ext cx="2026" cy="2040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062" name="Oval 45"/>
            <p:cNvSpPr/>
            <p:nvPr/>
          </p:nvSpPr>
          <p:spPr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053" name="Oval 46"/>
          <p:cNvSpPr/>
          <p:nvPr/>
        </p:nvSpPr>
        <p:spPr>
          <a:xfrm>
            <a:off x="5311775" y="24161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54" name="Oval 47"/>
          <p:cNvSpPr/>
          <p:nvPr/>
        </p:nvSpPr>
        <p:spPr>
          <a:xfrm>
            <a:off x="5300663" y="45720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55" name="Oval 48"/>
          <p:cNvSpPr/>
          <p:nvPr/>
        </p:nvSpPr>
        <p:spPr>
          <a:xfrm>
            <a:off x="7673975" y="23399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56" name="Oval 49"/>
          <p:cNvSpPr/>
          <p:nvPr/>
        </p:nvSpPr>
        <p:spPr>
          <a:xfrm>
            <a:off x="6705600" y="51054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75187" name="Rectangle 51"/>
          <p:cNvSpPr>
            <a:spLocks noChangeArrowheads="1"/>
          </p:cNvSpPr>
          <p:nvPr/>
        </p:nvSpPr>
        <p:spPr bwMode="auto">
          <a:xfrm>
            <a:off x="5297488" y="4327525"/>
            <a:ext cx="7000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121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8" name="Freeform 54"/>
          <p:cNvSpPr/>
          <p:nvPr/>
        </p:nvSpPr>
        <p:spPr>
          <a:xfrm>
            <a:off x="5334000" y="2438400"/>
            <a:ext cx="228600" cy="228600"/>
          </a:xfrm>
          <a:custGeom>
            <a:avLst/>
            <a:gdLst>
              <a:gd name="txL" fmla="*/ 0 w 144"/>
              <a:gd name="txT" fmla="*/ 0 h 144"/>
              <a:gd name="txR" fmla="*/ 144 w 144"/>
              <a:gd name="txB" fmla="*/ 144 h 144"/>
            </a:gdLst>
            <a:ahLst/>
            <a:cxnLst>
              <a:cxn ang="0">
                <a:pos x="144" y="0"/>
              </a:cxn>
              <a:cxn ang="0">
                <a:pos x="144" y="144"/>
              </a:cxn>
              <a:cxn ang="0">
                <a:pos x="0" y="144"/>
              </a:cxn>
            </a:cxnLst>
            <a:rect l="txL" t="txT" r="txR" b="txB"/>
            <a:pathLst>
              <a:path w="144" h="144">
                <a:moveTo>
                  <a:pt x="144" y="0"/>
                </a:moveTo>
                <a:lnTo>
                  <a:pt x="144" y="144"/>
                </a:lnTo>
                <a:lnTo>
                  <a:pt x="0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059" name="Text Box 59"/>
          <p:cNvSpPr txBox="1"/>
          <p:nvPr/>
        </p:nvSpPr>
        <p:spPr>
          <a:xfrm>
            <a:off x="1219200" y="533400"/>
            <a:ext cx="6705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dirty="0">
                <a:latin typeface="Arial" panose="020B0604020202020204" pitchFamily="34" charset="0"/>
              </a:rPr>
              <a:t>Найти неизвестные углы четырехугольников.</a:t>
            </a:r>
            <a:endParaRPr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5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5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5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5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5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5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5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5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475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89" grpId="0"/>
      <p:bldP spid="475194" grpId="0"/>
      <p:bldP spid="475193" grpId="0" animBg="1"/>
      <p:bldP spid="475192" grpId="0" animBg="1"/>
      <p:bldP spid="4751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80" name="Text Box 40"/>
          <p:cNvSpPr txBox="1">
            <a:spLocks noChangeArrowheads="1"/>
          </p:cNvSpPr>
          <p:nvPr/>
        </p:nvSpPr>
        <p:spPr bwMode="auto">
          <a:xfrm>
            <a:off x="688975" y="49530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055" name="Group 2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2093" name="Freeform 3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4" name="Freeform 4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5" name="Freeform 5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6" name="Freeform 6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7" name="Freeform 7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8" name="Freeform 8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99" name="Freeform 9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00" name="Freeform 10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2056" name="Text Box 14"/>
          <p:cNvSpPr txBox="1"/>
          <p:nvPr/>
        </p:nvSpPr>
        <p:spPr>
          <a:xfrm>
            <a:off x="533400" y="228600"/>
            <a:ext cx="838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dirty="0">
                <a:latin typeface="Arial" panose="020B0604020202020204" pitchFamily="34" charset="0"/>
              </a:rPr>
              <a:t>Верно и обратное утверждение.</a:t>
            </a:r>
            <a:endParaRPr sz="2400" dirty="0">
              <a:latin typeface="Arial" panose="020B0604020202020204" pitchFamily="34" charset="0"/>
            </a:endParaRPr>
          </a:p>
        </p:txBody>
      </p:sp>
      <p:graphicFrame>
        <p:nvGraphicFramePr>
          <p:cNvPr id="2050" name="Rectangle 2"/>
          <p:cNvGraphicFramePr/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0" imgH="0" progId="Equation.3">
                  <p:embed/>
                </p:oleObj>
              </mc:Choice>
              <mc:Fallback>
                <p:oleObj name="" r:id="rId1" imgW="0" imgH="0" progId="Equation.3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Rectangle 3"/>
          <p:cNvGraphicFramePr/>
          <p:nvPr/>
        </p:nvGraphicFramePr>
        <p:xfrm>
          <a:off x="22098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2" imgW="0" imgH="0" progId="Equation.3">
                  <p:embed/>
                </p:oleObj>
              </mc:Choice>
              <mc:Fallback>
                <p:oleObj name="" r:id="rId2" imgW="0" imgH="0" progId="Equation.3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2098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67" name="Text Box 27"/>
          <p:cNvSpPr txBox="1">
            <a:spLocks noChangeArrowheads="1"/>
          </p:cNvSpPr>
          <p:nvPr/>
        </p:nvSpPr>
        <p:spPr bwMode="auto">
          <a:xfrm>
            <a:off x="457200" y="762000"/>
            <a:ext cx="8458200" cy="11874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Если сумма противоположных углов четырехугольника равна 180</a:t>
            </a:r>
            <a:r>
              <a:rPr kumimoji="0" lang="ru-RU" sz="2400" b="1" kern="1200" cap="none" spc="0" normalizeH="0" baseline="30000" noProof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0</a:t>
            </a:r>
            <a:r>
              <a:rPr kumimoji="0" lang="ru-RU" sz="2400" b="1" kern="1200" cap="none" spc="0" normalizeH="0" baseline="0" noProof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, то около него можно вписать окружность.</a:t>
            </a:r>
            <a:endParaRPr kumimoji="0" lang="ru-RU" sz="2400" b="1" kern="1200" cap="none" spc="0" normalizeH="0" baseline="0" noProof="0" smtClean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8" name="Freeform 34"/>
          <p:cNvSpPr/>
          <p:nvPr/>
        </p:nvSpPr>
        <p:spPr>
          <a:xfrm>
            <a:off x="1006475" y="2705100"/>
            <a:ext cx="2401888" cy="2619375"/>
          </a:xfrm>
          <a:custGeom>
            <a:avLst/>
            <a:gdLst>
              <a:gd name="txL" fmla="*/ 0 w 1513"/>
              <a:gd name="txT" fmla="*/ 0 h 1650"/>
              <a:gd name="txR" fmla="*/ 1513 w 1513"/>
              <a:gd name="txB" fmla="*/ 1650 h 1650"/>
            </a:gdLst>
            <a:ahLst/>
            <a:cxnLst>
              <a:cxn ang="0">
                <a:pos x="127" y="1494"/>
              </a:cxn>
              <a:cxn ang="0">
                <a:pos x="16" y="296"/>
              </a:cxn>
              <a:cxn ang="0">
                <a:pos x="0" y="296"/>
              </a:cxn>
              <a:cxn ang="0">
                <a:pos x="1513" y="0"/>
              </a:cxn>
              <a:cxn ang="0">
                <a:pos x="1465" y="1650"/>
              </a:cxn>
              <a:cxn ang="0">
                <a:pos x="127" y="1494"/>
              </a:cxn>
            </a:cxnLst>
            <a:rect l="txL" t="txT" r="txR" b="txB"/>
            <a:pathLst>
              <a:path w="1513" h="1650">
                <a:moveTo>
                  <a:pt x="127" y="1494"/>
                </a:moveTo>
                <a:lnTo>
                  <a:pt x="16" y="296"/>
                </a:lnTo>
                <a:lnTo>
                  <a:pt x="0" y="296"/>
                </a:lnTo>
                <a:lnTo>
                  <a:pt x="1513" y="0"/>
                </a:lnTo>
                <a:lnTo>
                  <a:pt x="1465" y="1650"/>
                </a:lnTo>
                <a:lnTo>
                  <a:pt x="127" y="1494"/>
                </a:lnTo>
                <a:close/>
              </a:path>
            </a:pathLst>
          </a:custGeom>
          <a:noFill/>
          <a:ln w="19050" cap="flat" cmpd="sng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2052" name="Object 4"/>
          <p:cNvGraphicFramePr/>
          <p:nvPr/>
        </p:nvGraphicFramePr>
        <p:xfrm>
          <a:off x="4152900" y="3473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3" imgW="114300" imgH="215265" progId="Equation.3">
                  <p:embed/>
                </p:oleObj>
              </mc:Choice>
              <mc:Fallback>
                <p:oleObj name="" r:id="rId3" imgW="114300" imgH="215265" progId="Equation.3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2900" y="34734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76" name="Text Box 36"/>
          <p:cNvSpPr txBox="1">
            <a:spLocks noChangeArrowheads="1"/>
          </p:cNvSpPr>
          <p:nvPr/>
        </p:nvSpPr>
        <p:spPr bwMode="auto">
          <a:xfrm>
            <a:off x="536575" y="26670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77" name="Text Box 37"/>
          <p:cNvSpPr txBox="1">
            <a:spLocks noChangeArrowheads="1"/>
          </p:cNvSpPr>
          <p:nvPr/>
        </p:nvSpPr>
        <p:spPr bwMode="auto">
          <a:xfrm>
            <a:off x="3432175" y="22860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86" name="Text Box 46"/>
          <p:cNvSpPr txBox="1">
            <a:spLocks noChangeArrowheads="1"/>
          </p:cNvSpPr>
          <p:nvPr/>
        </p:nvSpPr>
        <p:spPr bwMode="auto">
          <a:xfrm>
            <a:off x="3355975" y="53340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798513" y="2362200"/>
            <a:ext cx="3216275" cy="3238500"/>
            <a:chOff x="503" y="1488"/>
            <a:chExt cx="2026" cy="2040"/>
          </a:xfrm>
        </p:grpSpPr>
        <p:grpSp>
          <p:nvGrpSpPr>
            <p:cNvPr id="2085" name="Group 29"/>
            <p:cNvGrpSpPr/>
            <p:nvPr/>
          </p:nvGrpSpPr>
          <p:grpSpPr>
            <a:xfrm>
              <a:off x="503" y="1488"/>
              <a:ext cx="2026" cy="2040"/>
              <a:chOff x="1317" y="1440"/>
              <a:chExt cx="2026" cy="2040"/>
            </a:xfrm>
          </p:grpSpPr>
          <p:sp>
            <p:nvSpPr>
              <p:cNvPr id="2090" name="Text Box 30"/>
              <p:cNvSpPr txBox="1"/>
              <p:nvPr/>
            </p:nvSpPr>
            <p:spPr>
              <a:xfrm>
                <a:off x="2120" y="2212"/>
                <a:ext cx="26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r>
                  <a:rPr sz="2400" dirty="0">
                    <a:latin typeface="Arial" panose="020B0604020202020204" pitchFamily="34" charset="0"/>
                  </a:rPr>
                  <a:t>О</a:t>
                </a:r>
                <a:endParaRPr sz="24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91" name="Oval 31"/>
              <p:cNvSpPr/>
              <p:nvPr/>
            </p:nvSpPr>
            <p:spPr>
              <a:xfrm>
                <a:off x="1317" y="1440"/>
                <a:ext cx="2026" cy="2040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92" name="Oval 32"/>
              <p:cNvSpPr/>
              <p:nvPr/>
            </p:nvSpPr>
            <p:spPr>
              <a:xfrm>
                <a:off x="2299" y="2422"/>
                <a:ext cx="62" cy="62"/>
              </a:xfrm>
              <a:prstGeom prst="ellipse">
                <a:avLst/>
              </a:prstGeom>
              <a:solidFill>
                <a:srgbClr val="FF0000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086" name="Oval 38"/>
            <p:cNvSpPr/>
            <p:nvPr/>
          </p:nvSpPr>
          <p:spPr>
            <a:xfrm>
              <a:off x="626" y="1968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87" name="Oval 39"/>
            <p:cNvSpPr/>
            <p:nvPr/>
          </p:nvSpPr>
          <p:spPr>
            <a:xfrm>
              <a:off x="722" y="3168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88" name="Oval 45"/>
            <p:cNvSpPr/>
            <p:nvPr/>
          </p:nvSpPr>
          <p:spPr>
            <a:xfrm>
              <a:off x="2114" y="1680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89" name="Oval 47"/>
            <p:cNvSpPr/>
            <p:nvPr/>
          </p:nvSpPr>
          <p:spPr>
            <a:xfrm>
              <a:off x="2066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471090" name="Rectangle 50"/>
          <p:cNvSpPr>
            <a:spLocks noChangeArrowheads="1"/>
          </p:cNvSpPr>
          <p:nvPr/>
        </p:nvSpPr>
        <p:spPr bwMode="auto">
          <a:xfrm>
            <a:off x="2870200" y="4937125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80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91" name="Rectangle 51"/>
          <p:cNvSpPr>
            <a:spLocks noChangeArrowheads="1"/>
          </p:cNvSpPr>
          <p:nvPr/>
        </p:nvSpPr>
        <p:spPr bwMode="auto">
          <a:xfrm>
            <a:off x="990600" y="3124200"/>
            <a:ext cx="7000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100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92" name="Rectangle 52"/>
          <p:cNvSpPr>
            <a:spLocks noChangeArrowheads="1"/>
          </p:cNvSpPr>
          <p:nvPr/>
        </p:nvSpPr>
        <p:spPr bwMode="auto">
          <a:xfrm>
            <a:off x="1143000" y="4724400"/>
            <a:ext cx="700088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113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1093" name="Rectangle 53"/>
          <p:cNvSpPr>
            <a:spLocks noChangeArrowheads="1"/>
          </p:cNvSpPr>
          <p:nvPr/>
        </p:nvSpPr>
        <p:spPr bwMode="auto">
          <a:xfrm>
            <a:off x="2946400" y="2743200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67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5" name="Group 62"/>
          <p:cNvGrpSpPr/>
          <p:nvPr/>
        </p:nvGrpSpPr>
        <p:grpSpPr>
          <a:xfrm>
            <a:off x="5105400" y="2590800"/>
            <a:ext cx="3216275" cy="3238500"/>
            <a:chOff x="1317" y="1440"/>
            <a:chExt cx="2026" cy="2040"/>
          </a:xfrm>
        </p:grpSpPr>
        <p:sp>
          <p:nvSpPr>
            <p:cNvPr id="2082" name="Text Box 63"/>
            <p:cNvSpPr txBox="1"/>
            <p:nvPr/>
          </p:nvSpPr>
          <p:spPr>
            <a:xfrm>
              <a:off x="2120" y="2212"/>
              <a:ext cx="26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2400" dirty="0">
                  <a:latin typeface="Arial" panose="020B0604020202020204" pitchFamily="34" charset="0"/>
                </a:rPr>
                <a:t>О</a:t>
              </a:r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2083" name="Oval 64"/>
            <p:cNvSpPr/>
            <p:nvPr/>
          </p:nvSpPr>
          <p:spPr>
            <a:xfrm>
              <a:off x="1317" y="1440"/>
              <a:ext cx="2026" cy="2040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84" name="Oval 65"/>
            <p:cNvSpPr/>
            <p:nvPr/>
          </p:nvSpPr>
          <p:spPr>
            <a:xfrm>
              <a:off x="2299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74"/>
          <p:cNvGrpSpPr/>
          <p:nvPr/>
        </p:nvGrpSpPr>
        <p:grpSpPr>
          <a:xfrm>
            <a:off x="4843463" y="2590800"/>
            <a:ext cx="3730625" cy="3429000"/>
            <a:chOff x="3051" y="1632"/>
            <a:chExt cx="2350" cy="2160"/>
          </a:xfrm>
        </p:grpSpPr>
        <p:sp>
          <p:nvSpPr>
            <p:cNvPr id="471095" name="Text Box 55"/>
            <p:cNvSpPr txBox="1">
              <a:spLocks noChangeArrowheads="1"/>
            </p:cNvSpPr>
            <p:nvPr/>
          </p:nvSpPr>
          <p:spPr bwMode="auto">
            <a:xfrm>
              <a:off x="3147" y="326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en-US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070" name="Freeform 56"/>
            <p:cNvSpPr/>
            <p:nvPr/>
          </p:nvSpPr>
          <p:spPr>
            <a:xfrm>
              <a:off x="3347" y="1768"/>
              <a:ext cx="1465" cy="1730"/>
            </a:xfrm>
            <a:custGeom>
              <a:avLst/>
              <a:gdLst>
                <a:gd name="txL" fmla="*/ 0 w 1465"/>
                <a:gd name="txT" fmla="*/ 0 h 1730"/>
                <a:gd name="txR" fmla="*/ 1465 w 1465"/>
                <a:gd name="txB" fmla="*/ 1730 h 1730"/>
              </a:gdLst>
              <a:ahLst/>
              <a:cxnLst>
                <a:cxn ang="0">
                  <a:pos x="127" y="1574"/>
                </a:cxn>
                <a:cxn ang="0">
                  <a:pos x="16" y="376"/>
                </a:cxn>
                <a:cxn ang="0">
                  <a:pos x="0" y="376"/>
                </a:cxn>
                <a:cxn ang="0">
                  <a:pos x="1085" y="0"/>
                </a:cxn>
                <a:cxn ang="0">
                  <a:pos x="1465" y="1730"/>
                </a:cxn>
                <a:cxn ang="0">
                  <a:pos x="127" y="1574"/>
                </a:cxn>
              </a:cxnLst>
              <a:rect l="txL" t="txT" r="txR" b="txB"/>
              <a:pathLst>
                <a:path w="1465" h="1730">
                  <a:moveTo>
                    <a:pt x="127" y="1574"/>
                  </a:moveTo>
                  <a:lnTo>
                    <a:pt x="16" y="376"/>
                  </a:lnTo>
                  <a:lnTo>
                    <a:pt x="0" y="376"/>
                  </a:lnTo>
                  <a:lnTo>
                    <a:pt x="1085" y="0"/>
                  </a:lnTo>
                  <a:lnTo>
                    <a:pt x="1465" y="1730"/>
                  </a:lnTo>
                  <a:lnTo>
                    <a:pt x="127" y="1574"/>
                  </a:lnTo>
                  <a:close/>
                </a:path>
              </a:pathLst>
            </a:custGeom>
            <a:noFill/>
            <a:ln w="1905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053" name="Object 5"/>
            <p:cNvGraphicFramePr/>
            <p:nvPr/>
          </p:nvGraphicFramePr>
          <p:xfrm>
            <a:off x="5329" y="2332"/>
            <a:ext cx="7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5" imgW="114300" imgH="215265" progId="Equation.3">
                    <p:embed/>
                  </p:oleObj>
                </mc:Choice>
                <mc:Fallback>
                  <p:oleObj name="" r:id="rId5" imgW="114300" imgH="215265" progId="Equation.3">
                    <p:embed/>
                    <p:pic>
                      <p:nvPicPr>
                        <p:cNvPr id="0" name="Изображение 308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329" y="2332"/>
                          <a:ext cx="72" cy="1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1098" name="Text Box 58"/>
            <p:cNvSpPr txBox="1">
              <a:spLocks noChangeArrowheads="1"/>
            </p:cNvSpPr>
            <p:nvPr/>
          </p:nvSpPr>
          <p:spPr bwMode="auto">
            <a:xfrm>
              <a:off x="3051" y="182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А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1099" name="Text Box 59"/>
            <p:cNvSpPr txBox="1">
              <a:spLocks noChangeArrowheads="1"/>
            </p:cNvSpPr>
            <p:nvPr/>
          </p:nvSpPr>
          <p:spPr bwMode="auto">
            <a:xfrm>
              <a:off x="4416" y="163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В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1100" name="Text Box 60"/>
            <p:cNvSpPr txBox="1">
              <a:spLocks noChangeArrowheads="1"/>
            </p:cNvSpPr>
            <p:nvPr/>
          </p:nvSpPr>
          <p:spPr bwMode="auto">
            <a:xfrm>
              <a:off x="4827" y="3504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С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074" name="Oval 66"/>
            <p:cNvSpPr/>
            <p:nvPr/>
          </p:nvSpPr>
          <p:spPr>
            <a:xfrm>
              <a:off x="3339" y="211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75" name="Oval 67"/>
            <p:cNvSpPr/>
            <p:nvPr/>
          </p:nvSpPr>
          <p:spPr>
            <a:xfrm>
              <a:off x="3435" y="331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76" name="Oval 68"/>
            <p:cNvSpPr/>
            <p:nvPr/>
          </p:nvSpPr>
          <p:spPr>
            <a:xfrm>
              <a:off x="4402" y="1728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77" name="Oval 69"/>
            <p:cNvSpPr/>
            <p:nvPr/>
          </p:nvSpPr>
          <p:spPr>
            <a:xfrm>
              <a:off x="4779" y="3456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71110" name="Rectangle 70"/>
            <p:cNvSpPr>
              <a:spLocks noChangeArrowheads="1"/>
            </p:cNvSpPr>
            <p:nvPr/>
          </p:nvSpPr>
          <p:spPr bwMode="auto">
            <a:xfrm>
              <a:off x="4521" y="3254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79</a:t>
              </a:r>
              <a:r>
                <a:rPr kumimoji="0" lang="ru-RU" sz="2000" b="1" i="0" u="none" strike="noStrike" kern="1200" cap="none" spc="0" normalizeH="0" baseline="3000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0</a:t>
              </a:r>
              <a:endPara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1111" name="Rectangle 71"/>
            <p:cNvSpPr>
              <a:spLocks noChangeArrowheads="1"/>
            </p:cNvSpPr>
            <p:nvPr/>
          </p:nvSpPr>
          <p:spPr bwMode="auto">
            <a:xfrm>
              <a:off x="3337" y="2112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99</a:t>
              </a:r>
              <a:r>
                <a:rPr kumimoji="0" lang="ru-RU" sz="2000" b="1" i="0" u="none" strike="noStrike" kern="1200" cap="none" spc="0" normalizeH="0" baseline="3000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0</a:t>
              </a:r>
              <a:endPara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1112" name="Rectangle 72"/>
            <p:cNvSpPr>
              <a:spLocks noChangeArrowheads="1"/>
            </p:cNvSpPr>
            <p:nvPr/>
          </p:nvSpPr>
          <p:spPr bwMode="auto">
            <a:xfrm>
              <a:off x="3433" y="3120"/>
              <a:ext cx="441" cy="25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123</a:t>
              </a:r>
              <a:r>
                <a:rPr kumimoji="0" lang="ru-RU" sz="2000" b="1" i="0" u="none" strike="noStrike" kern="1200" cap="none" spc="0" normalizeH="0" baseline="3000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0</a:t>
              </a:r>
              <a:endPara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71113" name="Rectangle 73"/>
            <p:cNvSpPr>
              <a:spLocks noChangeArrowheads="1"/>
            </p:cNvSpPr>
            <p:nvPr/>
          </p:nvSpPr>
          <p:spPr bwMode="auto">
            <a:xfrm>
              <a:off x="4128" y="1814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ru-RU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77</a:t>
              </a:r>
              <a:r>
                <a:rPr kumimoji="0" lang="ru-RU" sz="2000" b="1" i="0" u="none" strike="noStrike" kern="1200" cap="none" spc="0" normalizeH="0" baseline="30000" noProof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0</a:t>
              </a:r>
              <a:endPara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71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471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71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471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0" grpId="0"/>
      <p:bldP spid="471091" grpId="0"/>
      <p:bldP spid="471092" grpId="0"/>
      <p:bldP spid="4710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55"/>
          <p:cNvGrpSpPr/>
          <p:nvPr/>
        </p:nvGrpSpPr>
        <p:grpSpPr>
          <a:xfrm>
            <a:off x="4995863" y="1905000"/>
            <a:ext cx="3325812" cy="4191000"/>
            <a:chOff x="3147" y="1200"/>
            <a:chExt cx="2095" cy="2640"/>
          </a:xfrm>
        </p:grpSpPr>
        <p:sp>
          <p:nvSpPr>
            <p:cNvPr id="3117" name="Freeform 38"/>
            <p:cNvSpPr/>
            <p:nvPr/>
          </p:nvSpPr>
          <p:spPr>
            <a:xfrm>
              <a:off x="3468" y="1456"/>
              <a:ext cx="965" cy="2008"/>
            </a:xfrm>
            <a:custGeom>
              <a:avLst/>
              <a:gdLst>
                <a:gd name="txL" fmla="*/ 0 w 965"/>
                <a:gd name="txT" fmla="*/ 0 h 2008"/>
                <a:gd name="txR" fmla="*/ 965 w 965"/>
                <a:gd name="txB" fmla="*/ 2008 h 2008"/>
              </a:gdLst>
              <a:ahLst/>
              <a:cxnLst>
                <a:cxn ang="0">
                  <a:pos x="6" y="1694"/>
                </a:cxn>
                <a:cxn ang="0">
                  <a:pos x="4" y="1702"/>
                </a:cxn>
                <a:cxn ang="0">
                  <a:pos x="0" y="1690"/>
                </a:cxn>
                <a:cxn ang="0">
                  <a:pos x="549" y="0"/>
                </a:cxn>
                <a:cxn ang="0">
                  <a:pos x="556" y="24"/>
                </a:cxn>
                <a:cxn ang="0">
                  <a:pos x="965" y="2008"/>
                </a:cxn>
                <a:cxn ang="0">
                  <a:pos x="6" y="1694"/>
                </a:cxn>
              </a:cxnLst>
              <a:rect l="txL" t="txT" r="txR" b="txB"/>
              <a:pathLst>
                <a:path w="965" h="2008">
                  <a:moveTo>
                    <a:pt x="6" y="1694"/>
                  </a:moveTo>
                  <a:lnTo>
                    <a:pt x="4" y="1702"/>
                  </a:lnTo>
                  <a:lnTo>
                    <a:pt x="0" y="1690"/>
                  </a:lnTo>
                  <a:lnTo>
                    <a:pt x="549" y="0"/>
                  </a:lnTo>
                  <a:lnTo>
                    <a:pt x="556" y="24"/>
                  </a:lnTo>
                  <a:lnTo>
                    <a:pt x="965" y="2008"/>
                  </a:lnTo>
                  <a:lnTo>
                    <a:pt x="6" y="1694"/>
                  </a:lnTo>
                  <a:close/>
                </a:path>
              </a:pathLst>
            </a:custGeom>
            <a:noFill/>
            <a:ln w="1905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8" name="Text Box 39"/>
            <p:cNvSpPr txBox="1"/>
            <p:nvPr/>
          </p:nvSpPr>
          <p:spPr>
            <a:xfrm>
              <a:off x="4224" y="2208"/>
              <a:ext cx="26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2400" dirty="0">
                  <a:latin typeface="Arial" panose="020B0604020202020204" pitchFamily="34" charset="0"/>
                </a:rPr>
                <a:t>О</a:t>
              </a:r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3119" name="Oval 40"/>
            <p:cNvSpPr/>
            <p:nvPr/>
          </p:nvSpPr>
          <p:spPr>
            <a:xfrm>
              <a:off x="3216" y="1440"/>
              <a:ext cx="2026" cy="2040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20" name="Oval 41"/>
            <p:cNvSpPr/>
            <p:nvPr/>
          </p:nvSpPr>
          <p:spPr>
            <a:xfrm>
              <a:off x="4198" y="242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80299" name="Text Box 43"/>
            <p:cNvSpPr txBox="1">
              <a:spLocks noChangeArrowheads="1"/>
            </p:cNvSpPr>
            <p:nvPr/>
          </p:nvSpPr>
          <p:spPr bwMode="auto">
            <a:xfrm>
              <a:off x="3865" y="120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В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80301" name="Text Box 45"/>
            <p:cNvSpPr txBox="1">
              <a:spLocks noChangeArrowheads="1"/>
            </p:cNvSpPr>
            <p:nvPr/>
          </p:nvSpPr>
          <p:spPr bwMode="auto">
            <a:xfrm>
              <a:off x="3147" y="307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С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80304" name="Text Box 48"/>
            <p:cNvSpPr txBox="1">
              <a:spLocks noChangeArrowheads="1"/>
            </p:cNvSpPr>
            <p:nvPr/>
          </p:nvSpPr>
          <p:spPr bwMode="auto">
            <a:xfrm>
              <a:off x="4393" y="3552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А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079" name="Freeform 6"/>
          <p:cNvSpPr/>
          <p:nvPr/>
        </p:nvSpPr>
        <p:spPr>
          <a:xfrm>
            <a:off x="1466850" y="2616200"/>
            <a:ext cx="1531938" cy="3187700"/>
          </a:xfrm>
          <a:custGeom>
            <a:avLst/>
            <a:gdLst>
              <a:gd name="txL" fmla="*/ 0 w 965"/>
              <a:gd name="txT" fmla="*/ 0 h 2008"/>
              <a:gd name="txR" fmla="*/ 965 w 965"/>
              <a:gd name="txB" fmla="*/ 2008 h 2008"/>
            </a:gdLst>
            <a:ahLst/>
            <a:cxnLst>
              <a:cxn ang="0">
                <a:pos x="6" y="1694"/>
              </a:cxn>
              <a:cxn ang="0">
                <a:pos x="4" y="1702"/>
              </a:cxn>
              <a:cxn ang="0">
                <a:pos x="0" y="1690"/>
              </a:cxn>
              <a:cxn ang="0">
                <a:pos x="549" y="0"/>
              </a:cxn>
              <a:cxn ang="0">
                <a:pos x="556" y="24"/>
              </a:cxn>
              <a:cxn ang="0">
                <a:pos x="965" y="2008"/>
              </a:cxn>
              <a:cxn ang="0">
                <a:pos x="6" y="1694"/>
              </a:cxn>
            </a:cxnLst>
            <a:rect l="txL" t="txT" r="txR" b="txB"/>
            <a:pathLst>
              <a:path w="965" h="2008">
                <a:moveTo>
                  <a:pt x="6" y="1694"/>
                </a:moveTo>
                <a:lnTo>
                  <a:pt x="4" y="1702"/>
                </a:lnTo>
                <a:lnTo>
                  <a:pt x="0" y="1690"/>
                </a:lnTo>
                <a:lnTo>
                  <a:pt x="549" y="0"/>
                </a:lnTo>
                <a:lnTo>
                  <a:pt x="556" y="24"/>
                </a:lnTo>
                <a:lnTo>
                  <a:pt x="965" y="2008"/>
                </a:lnTo>
                <a:lnTo>
                  <a:pt x="6" y="1694"/>
                </a:lnTo>
                <a:close/>
              </a:path>
            </a:pathLst>
          </a:custGeom>
          <a:noFill/>
          <a:ln w="19050" cap="flat" cmpd="sng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80" name="Text Box 3"/>
          <p:cNvSpPr txBox="1"/>
          <p:nvPr/>
        </p:nvSpPr>
        <p:spPr>
          <a:xfrm>
            <a:off x="2667000" y="3810000"/>
            <a:ext cx="4206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О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3081" name="Oval 4"/>
          <p:cNvSpPr/>
          <p:nvPr/>
        </p:nvSpPr>
        <p:spPr>
          <a:xfrm>
            <a:off x="1066800" y="2590800"/>
            <a:ext cx="3216275" cy="32385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82" name="Oval 5"/>
          <p:cNvSpPr/>
          <p:nvPr/>
        </p:nvSpPr>
        <p:spPr>
          <a:xfrm>
            <a:off x="2625725" y="414972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3083" name="Group 7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3109" name="Freeform 8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0" name="Freeform 9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1" name="Freeform 10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2" name="Freeform 11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3" name="Freeform 12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4" name="Freeform 13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5" name="Freeform 14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16" name="Freeform 15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3074" name="Object 2"/>
          <p:cNvGraphicFramePr/>
          <p:nvPr/>
        </p:nvGraphicFramePr>
        <p:xfrm>
          <a:off x="4421188" y="3702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" imgW="114300" imgH="215265" progId="Equation.3">
                  <p:embed/>
                </p:oleObj>
              </mc:Choice>
              <mc:Fallback>
                <p:oleObj name="" r:id="rId1" imgW="114300" imgH="215265" progId="Equation.3">
                  <p:embed/>
                  <p:pic>
                    <p:nvPicPr>
                      <p:cNvPr id="0" name="Изображение 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421188" y="37020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274" name="Text Box 18"/>
          <p:cNvSpPr txBox="1">
            <a:spLocks noChangeArrowheads="1"/>
          </p:cNvSpPr>
          <p:nvPr/>
        </p:nvSpPr>
        <p:spPr bwMode="auto">
          <a:xfrm>
            <a:off x="2097088" y="22098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85" name="Oval 20"/>
          <p:cNvSpPr/>
          <p:nvPr/>
        </p:nvSpPr>
        <p:spPr>
          <a:xfrm>
            <a:off x="1414463" y="52578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277" name="Text Box 21"/>
          <p:cNvSpPr txBox="1">
            <a:spLocks noChangeArrowheads="1"/>
          </p:cNvSpPr>
          <p:nvPr/>
        </p:nvSpPr>
        <p:spPr bwMode="auto">
          <a:xfrm>
            <a:off x="957263" y="51816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278" name="Arc 22"/>
          <p:cNvSpPr/>
          <p:nvPr/>
        </p:nvSpPr>
        <p:spPr>
          <a:xfrm>
            <a:off x="1066800" y="2628900"/>
            <a:ext cx="1612900" cy="2628900"/>
          </a:xfrm>
          <a:custGeom>
            <a:avLst/>
            <a:gdLst>
              <a:gd name="txL" fmla="*/ 0 w 21600"/>
              <a:gd name="txT" fmla="*/ 0 h 34913"/>
              <a:gd name="txR" fmla="*/ 21600 w 21600"/>
              <a:gd name="txB" fmla="*/ 34913 h 34913"/>
            </a:gdLst>
            <a:ahLst/>
            <a:cxnLst>
              <a:cxn ang="0">
                <a:pos x="370220" y="2628900"/>
              </a:cxn>
              <a:cxn ang="0">
                <a:pos x="1283077" y="0"/>
              </a:cxn>
              <a:cxn ang="0">
                <a:pos x="1612900" y="1592113"/>
              </a:cxn>
            </a:cxnLst>
            <a:rect l="txL" t="txT" r="txR" b="txB"/>
            <a:pathLst>
              <a:path w="21600" h="34913" fill="none">
                <a:moveTo>
                  <a:pt x="4957" y="34913"/>
                </a:moveTo>
                <a:cubicBezTo>
                  <a:pt x="1753" y="31040"/>
                  <a:pt x="0" y="26170"/>
                  <a:pt x="0" y="21144"/>
                </a:cubicBezTo>
                <a:cubicBezTo>
                  <a:pt x="-1" y="10917"/>
                  <a:pt x="7172" y="2091"/>
                  <a:pt x="17183" y="0"/>
                </a:cubicBezTo>
              </a:path>
              <a:path w="21600" h="34913" stroke="0">
                <a:moveTo>
                  <a:pt x="4957" y="34913"/>
                </a:moveTo>
                <a:cubicBezTo>
                  <a:pt x="1753" y="31040"/>
                  <a:pt x="0" y="26170"/>
                  <a:pt x="0" y="21144"/>
                </a:cubicBezTo>
                <a:cubicBezTo>
                  <a:pt x="-1" y="10917"/>
                  <a:pt x="7172" y="2091"/>
                  <a:pt x="17183" y="0"/>
                </a:cubicBezTo>
                <a:lnTo>
                  <a:pt x="21600" y="21144"/>
                </a:lnTo>
                <a:close/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88" name="Oval 23"/>
          <p:cNvSpPr/>
          <p:nvPr/>
        </p:nvSpPr>
        <p:spPr>
          <a:xfrm>
            <a:off x="2303463" y="25908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280" name="Text Box 24"/>
          <p:cNvSpPr txBox="1">
            <a:spLocks noChangeArrowheads="1"/>
          </p:cNvSpPr>
          <p:nvPr/>
        </p:nvSpPr>
        <p:spPr bwMode="auto">
          <a:xfrm>
            <a:off x="2935288" y="59436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90" name="Oval 25"/>
          <p:cNvSpPr/>
          <p:nvPr/>
        </p:nvSpPr>
        <p:spPr>
          <a:xfrm>
            <a:off x="2935288" y="57689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282" name="Freeform 26"/>
          <p:cNvSpPr/>
          <p:nvPr/>
        </p:nvSpPr>
        <p:spPr>
          <a:xfrm>
            <a:off x="2687638" y="5483225"/>
            <a:ext cx="238125" cy="207963"/>
          </a:xfrm>
          <a:custGeom>
            <a:avLst/>
            <a:gdLst>
              <a:gd name="txL" fmla="*/ 0 w 150"/>
              <a:gd name="txT" fmla="*/ 0 h 131"/>
              <a:gd name="txR" fmla="*/ 150 w 150"/>
              <a:gd name="txB" fmla="*/ 131 h 131"/>
            </a:gdLst>
            <a:ahLst/>
            <a:cxnLst>
              <a:cxn ang="0">
                <a:pos x="150" y="0"/>
              </a:cxn>
              <a:cxn ang="0">
                <a:pos x="46" y="44"/>
              </a:cxn>
              <a:cxn ang="0">
                <a:pos x="0" y="131"/>
              </a:cxn>
            </a:cxnLst>
            <a:rect l="txL" t="txT" r="txR" b="txB"/>
            <a:pathLst>
              <a:path w="150" h="131">
                <a:moveTo>
                  <a:pt x="150" y="0"/>
                </a:moveTo>
                <a:cubicBezTo>
                  <a:pt x="133" y="7"/>
                  <a:pt x="71" y="22"/>
                  <a:pt x="46" y="44"/>
                </a:cubicBezTo>
                <a:cubicBezTo>
                  <a:pt x="21" y="66"/>
                  <a:pt x="10" y="113"/>
                  <a:pt x="0" y="131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283" name="Text Box 27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800" b="1" kern="1200" cap="none" spc="0" normalizeH="0" baseline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№702</a:t>
            </a:r>
            <a:r>
              <a:rPr kumimoji="0" lang="ru-RU" sz="2400" kern="1200" cap="none" spc="0" normalizeH="0" baseline="0" noProof="0" dirty="0" smtClean="0">
                <a:latin typeface="Arial" panose="020B0604020202020204" pitchFamily="34" charset="0"/>
                <a:ea typeface="+mn-ea"/>
                <a:cs typeface="+mn-cs"/>
              </a:rPr>
              <a:t>     В окружность вписан треугольник АВС так, что АВ – диаметр окружности. Найдите углы треугольника, если: а)    ВС = 134</a:t>
            </a:r>
            <a:r>
              <a:rPr kumimoji="0" lang="ru-RU" sz="2400" kern="1200" cap="none" spc="0" normalizeH="0" baseline="30000" noProof="0" dirty="0" smtClean="0">
                <a:latin typeface="Arial" panose="020B0604020202020204" pitchFamily="34" charset="0"/>
                <a:ea typeface="+mn-ea"/>
                <a:cs typeface="+mn-cs"/>
              </a:rPr>
              <a:t>0</a:t>
            </a:r>
            <a:r>
              <a:rPr kumimoji="0" lang="ru-RU" sz="2400" kern="1200" cap="none" spc="0" normalizeH="0" baseline="0" noProof="0" dirty="0" smtClean="0"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ru-RU" sz="2400" kern="1200" cap="none" spc="0" normalizeH="0" baseline="0" noProof="0" dirty="0" smtClean="0"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075" name="Object 3"/>
          <p:cNvGraphicFramePr/>
          <p:nvPr/>
        </p:nvGraphicFramePr>
        <p:xfrm>
          <a:off x="4316413" y="1274763"/>
          <a:ext cx="3873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64465" imgH="127000" progId="Equation.3">
                  <p:embed/>
                </p:oleObj>
              </mc:Choice>
              <mc:Fallback>
                <p:oleObj name="" r:id="rId3" imgW="164465" imgH="127000" progId="Equation.3">
                  <p:embed/>
                  <p:pic>
                    <p:nvPicPr>
                      <p:cNvPr id="0" name="Изображение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16413" y="1274763"/>
                        <a:ext cx="387350" cy="298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286" name="Rectangle 30"/>
          <p:cNvSpPr>
            <a:spLocks noChangeArrowheads="1"/>
          </p:cNvSpPr>
          <p:nvPr/>
        </p:nvSpPr>
        <p:spPr bwMode="auto">
          <a:xfrm>
            <a:off x="457200" y="3276600"/>
            <a:ext cx="8064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134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287" name="Rectangle 31"/>
          <p:cNvSpPr>
            <a:spLocks noChangeArrowheads="1"/>
          </p:cNvSpPr>
          <p:nvPr/>
        </p:nvSpPr>
        <p:spPr bwMode="auto">
          <a:xfrm>
            <a:off x="2335213" y="5257800"/>
            <a:ext cx="6365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67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288" name="Freeform 32"/>
          <p:cNvSpPr/>
          <p:nvPr/>
        </p:nvSpPr>
        <p:spPr>
          <a:xfrm>
            <a:off x="1549400" y="5038725"/>
            <a:ext cx="203200" cy="323850"/>
          </a:xfrm>
          <a:custGeom>
            <a:avLst/>
            <a:gdLst>
              <a:gd name="txL" fmla="*/ 0 w 128"/>
              <a:gd name="txT" fmla="*/ 0 h 204"/>
              <a:gd name="txR" fmla="*/ 128 w 128"/>
              <a:gd name="txB" fmla="*/ 204 h 204"/>
            </a:gdLst>
            <a:ahLst/>
            <a:cxnLst>
              <a:cxn ang="0">
                <a:pos x="0" y="0"/>
              </a:cxn>
              <a:cxn ang="0">
                <a:pos x="128" y="44"/>
              </a:cxn>
              <a:cxn ang="0">
                <a:pos x="76" y="204"/>
              </a:cxn>
            </a:cxnLst>
            <a:rect l="txL" t="txT" r="txR" b="txB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289" name="Rectangle 33"/>
          <p:cNvSpPr>
            <a:spLocks noChangeArrowheads="1"/>
          </p:cNvSpPr>
          <p:nvPr/>
        </p:nvSpPr>
        <p:spPr bwMode="auto">
          <a:xfrm>
            <a:off x="2057400" y="3108325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23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3732213" y="1749425"/>
            <a:ext cx="3048000" cy="457200"/>
            <a:chOff x="2255" y="1102"/>
            <a:chExt cx="1920" cy="288"/>
          </a:xfrm>
        </p:grpSpPr>
        <p:sp>
          <p:nvSpPr>
            <p:cNvPr id="3108" name="Text Box 35"/>
            <p:cNvSpPr txBox="1"/>
            <p:nvPr/>
          </p:nvSpPr>
          <p:spPr>
            <a:xfrm>
              <a:off x="2255" y="1102"/>
              <a:ext cx="19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sz="2400" dirty="0">
                  <a:latin typeface="Arial" panose="020B0604020202020204" pitchFamily="34" charset="0"/>
                </a:rPr>
                <a:t>  б)    АС = 70</a:t>
              </a:r>
              <a:r>
                <a:rPr sz="2400" baseline="30000" dirty="0">
                  <a:latin typeface="Arial" panose="020B0604020202020204" pitchFamily="34" charset="0"/>
                </a:rPr>
                <a:t>0</a:t>
              </a:r>
              <a:r>
                <a:rPr sz="2400" dirty="0">
                  <a:latin typeface="Arial" panose="020B0604020202020204" pitchFamily="34" charset="0"/>
                </a:rPr>
                <a:t> </a:t>
              </a:r>
              <a:endParaRPr sz="2400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3077" name="Object 5"/>
            <p:cNvGraphicFramePr/>
            <p:nvPr/>
          </p:nvGraphicFramePr>
          <p:xfrm>
            <a:off x="2853" y="1171"/>
            <a:ext cx="244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5" imgW="164465" imgH="127000" progId="Equation.3">
                    <p:embed/>
                  </p:oleObj>
                </mc:Choice>
                <mc:Fallback>
                  <p:oleObj name="" r:id="rId5" imgW="164465" imgH="127000" progId="Equation.3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53" y="1171"/>
                          <a:ext cx="244" cy="1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076" name="Object 4"/>
          <p:cNvGraphicFramePr/>
          <p:nvPr/>
        </p:nvGraphicFramePr>
        <p:xfrm>
          <a:off x="8459788" y="33972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6" imgW="114300" imgH="215265" progId="Equation.3">
                  <p:embed/>
                </p:oleObj>
              </mc:Choice>
              <mc:Fallback>
                <p:oleObj name="" r:id="rId6" imgW="114300" imgH="215265" progId="Equation.3">
                  <p:embed/>
                  <p:pic>
                    <p:nvPicPr>
                      <p:cNvPr id="0" name="Изображение 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459788" y="33972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0307" name="Rectangle 51"/>
          <p:cNvSpPr>
            <a:spLocks noChangeArrowheads="1"/>
          </p:cNvSpPr>
          <p:nvPr/>
        </p:nvSpPr>
        <p:spPr bwMode="auto">
          <a:xfrm>
            <a:off x="5638800" y="5486400"/>
            <a:ext cx="6365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70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308" name="Rectangle 52"/>
          <p:cNvSpPr>
            <a:spLocks noChangeArrowheads="1"/>
          </p:cNvSpPr>
          <p:nvPr/>
        </p:nvSpPr>
        <p:spPr bwMode="auto">
          <a:xfrm>
            <a:off x="6373813" y="4876800"/>
            <a:ext cx="6365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55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309" name="Freeform 53"/>
          <p:cNvSpPr/>
          <p:nvPr/>
        </p:nvSpPr>
        <p:spPr>
          <a:xfrm>
            <a:off x="5588000" y="4733925"/>
            <a:ext cx="203200" cy="323850"/>
          </a:xfrm>
          <a:custGeom>
            <a:avLst/>
            <a:gdLst>
              <a:gd name="txL" fmla="*/ 0 w 128"/>
              <a:gd name="txT" fmla="*/ 0 h 204"/>
              <a:gd name="txR" fmla="*/ 128 w 128"/>
              <a:gd name="txB" fmla="*/ 204 h 204"/>
            </a:gdLst>
            <a:ahLst/>
            <a:cxnLst>
              <a:cxn ang="0">
                <a:pos x="0" y="0"/>
              </a:cxn>
              <a:cxn ang="0">
                <a:pos x="128" y="44"/>
              </a:cxn>
              <a:cxn ang="0">
                <a:pos x="76" y="204"/>
              </a:cxn>
            </a:cxnLst>
            <a:rect l="txL" t="txT" r="txR" b="txB"/>
            <a:pathLst>
              <a:path w="128" h="204">
                <a:moveTo>
                  <a:pt x="0" y="0"/>
                </a:moveTo>
                <a:lnTo>
                  <a:pt x="128" y="44"/>
                </a:lnTo>
                <a:lnTo>
                  <a:pt x="76" y="20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0310" name="Rectangle 54"/>
          <p:cNvSpPr>
            <a:spLocks noChangeArrowheads="1"/>
          </p:cNvSpPr>
          <p:nvPr/>
        </p:nvSpPr>
        <p:spPr bwMode="auto">
          <a:xfrm>
            <a:off x="6096000" y="2803525"/>
            <a:ext cx="558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35</a:t>
            </a:r>
            <a:r>
              <a:rPr kumimoji="0" lang="ru-RU" sz="20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0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0302" name="Arc 46"/>
          <p:cNvSpPr/>
          <p:nvPr/>
        </p:nvSpPr>
        <p:spPr>
          <a:xfrm>
            <a:off x="5472113" y="3917950"/>
            <a:ext cx="1611312" cy="1627188"/>
          </a:xfrm>
          <a:custGeom>
            <a:avLst/>
            <a:gdLst>
              <a:gd name="txL" fmla="*/ 0 w 21574"/>
              <a:gd name="txT" fmla="*/ 0 h 21600"/>
              <a:gd name="txR" fmla="*/ 21574 w 21574"/>
              <a:gd name="txB" fmla="*/ 21600 h 21600"/>
            </a:gdLst>
            <a:ahLst/>
            <a:cxnLst>
              <a:cxn ang="0">
                <a:pos x="1611312" y="1585152"/>
              </a:cxn>
              <a:cxn ang="0">
                <a:pos x="0" y="1032360"/>
              </a:cxn>
              <a:cxn ang="0">
                <a:pos x="1246986" y="0"/>
              </a:cxn>
            </a:cxnLst>
            <a:rect l="txL" t="txT" r="txR" b="txB"/>
            <a:pathLst>
              <a:path w="21574" h="21600" fill="none">
                <a:moveTo>
                  <a:pt x="21573" y="21041"/>
                </a:moveTo>
                <a:cubicBezTo>
                  <a:pt x="19974" y="21412"/>
                  <a:pt x="18337" y="21599"/>
                  <a:pt x="16696" y="21600"/>
                </a:cubicBezTo>
                <a:cubicBezTo>
                  <a:pt x="10229" y="21600"/>
                  <a:pt x="4102" y="18702"/>
                  <a:pt x="-1" y="13704"/>
                </a:cubicBezTo>
              </a:path>
              <a:path w="21574" h="21600" stroke="0">
                <a:moveTo>
                  <a:pt x="21573" y="21041"/>
                </a:moveTo>
                <a:cubicBezTo>
                  <a:pt x="19974" y="21412"/>
                  <a:pt x="18337" y="21599"/>
                  <a:pt x="16696" y="21600"/>
                </a:cubicBezTo>
                <a:cubicBezTo>
                  <a:pt x="10229" y="21600"/>
                  <a:pt x="4102" y="18702"/>
                  <a:pt x="-1" y="13704"/>
                </a:cubicBezTo>
                <a:lnTo>
                  <a:pt x="16696" y="0"/>
                </a:lnTo>
                <a:close/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5" name="Group 56"/>
          <p:cNvGrpSpPr/>
          <p:nvPr/>
        </p:nvGrpSpPr>
        <p:grpSpPr>
          <a:xfrm>
            <a:off x="5453063" y="2286000"/>
            <a:ext cx="1619250" cy="3276600"/>
            <a:chOff x="3435" y="1440"/>
            <a:chExt cx="1020" cy="2064"/>
          </a:xfrm>
        </p:grpSpPr>
        <p:sp>
          <p:nvSpPr>
            <p:cNvPr id="3105" name="Oval 44"/>
            <p:cNvSpPr/>
            <p:nvPr/>
          </p:nvSpPr>
          <p:spPr>
            <a:xfrm>
              <a:off x="3435" y="3120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06" name="Oval 47"/>
            <p:cNvSpPr/>
            <p:nvPr/>
          </p:nvSpPr>
          <p:spPr>
            <a:xfrm>
              <a:off x="3995" y="1440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3107" name="Oval 49"/>
            <p:cNvSpPr/>
            <p:nvPr/>
          </p:nvSpPr>
          <p:spPr>
            <a:xfrm>
              <a:off x="4393" y="3442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480306" name="Freeform 50"/>
          <p:cNvSpPr/>
          <p:nvPr/>
        </p:nvSpPr>
        <p:spPr>
          <a:xfrm>
            <a:off x="6248400" y="2679700"/>
            <a:ext cx="228600" cy="82550"/>
          </a:xfrm>
          <a:custGeom>
            <a:avLst/>
            <a:gdLst>
              <a:gd name="txL" fmla="*/ 0 w 144"/>
              <a:gd name="txT" fmla="*/ 0 h 52"/>
              <a:gd name="txR" fmla="*/ 144 w 144"/>
              <a:gd name="txB" fmla="*/ 52 h 52"/>
            </a:gdLst>
            <a:ahLst/>
            <a:cxnLst>
              <a:cxn ang="0">
                <a:pos x="0" y="0"/>
              </a:cxn>
              <a:cxn ang="0">
                <a:pos x="72" y="48"/>
              </a:cxn>
              <a:cxn ang="0">
                <a:pos x="144" y="24"/>
              </a:cxn>
            </a:cxnLst>
            <a:rect l="txL" t="txT" r="txR" b="txB"/>
            <a:pathLst>
              <a:path w="144" h="52">
                <a:moveTo>
                  <a:pt x="0" y="0"/>
                </a:moveTo>
                <a:cubicBezTo>
                  <a:pt x="12" y="8"/>
                  <a:pt x="48" y="44"/>
                  <a:pt x="72" y="48"/>
                </a:cubicBezTo>
                <a:cubicBezTo>
                  <a:pt x="96" y="52"/>
                  <a:pt x="129" y="29"/>
                  <a:pt x="144" y="24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2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8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8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48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48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8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3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8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48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0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8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48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78" grpId="0" animBg="1"/>
      <p:bldP spid="480282" grpId="0" animBg="1"/>
      <p:bldP spid="480286" grpId="0"/>
      <p:bldP spid="480287" grpId="0"/>
      <p:bldP spid="480288" grpId="0" animBg="1"/>
      <p:bldP spid="480289" grpId="0"/>
      <p:bldP spid="480307" grpId="0"/>
      <p:bldP spid="480308" grpId="0"/>
      <p:bldP spid="480309" grpId="0" animBg="1"/>
      <p:bldP spid="480310" grpId="0"/>
      <p:bldP spid="480302" grpId="0" animBg="1"/>
      <p:bldP spid="4803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Freeform 10"/>
          <p:cNvSpPr/>
          <p:nvPr/>
        </p:nvSpPr>
        <p:spPr>
          <a:xfrm>
            <a:off x="1308100" y="3060700"/>
            <a:ext cx="2933700" cy="2374900"/>
          </a:xfrm>
          <a:custGeom>
            <a:avLst/>
            <a:gdLst>
              <a:gd name="txL" fmla="*/ 0 w 1848"/>
              <a:gd name="txT" fmla="*/ 0 h 1496"/>
              <a:gd name="txR" fmla="*/ 1848 w 1848"/>
              <a:gd name="txB" fmla="*/ 1496 h 1496"/>
            </a:gdLst>
            <a:ahLst/>
            <a:cxnLst>
              <a:cxn ang="0">
                <a:pos x="0" y="1496"/>
              </a:cxn>
              <a:cxn ang="0">
                <a:pos x="8" y="1480"/>
              </a:cxn>
              <a:cxn ang="0">
                <a:pos x="8" y="1488"/>
              </a:cxn>
              <a:cxn ang="0">
                <a:pos x="496" y="0"/>
              </a:cxn>
              <a:cxn ang="0">
                <a:pos x="504" y="0"/>
              </a:cxn>
              <a:cxn ang="0">
                <a:pos x="1848" y="1200"/>
              </a:cxn>
              <a:cxn ang="0">
                <a:pos x="0" y="1496"/>
              </a:cxn>
            </a:cxnLst>
            <a:rect l="txL" t="txT" r="txR" b="txB"/>
            <a:pathLst>
              <a:path w="1848" h="1496">
                <a:moveTo>
                  <a:pt x="0" y="1496"/>
                </a:moveTo>
                <a:lnTo>
                  <a:pt x="8" y="1480"/>
                </a:lnTo>
                <a:lnTo>
                  <a:pt x="8" y="1488"/>
                </a:lnTo>
                <a:lnTo>
                  <a:pt x="496" y="0"/>
                </a:lnTo>
                <a:lnTo>
                  <a:pt x="504" y="0"/>
                </a:lnTo>
                <a:lnTo>
                  <a:pt x="1848" y="1200"/>
                </a:lnTo>
                <a:lnTo>
                  <a:pt x="0" y="1496"/>
                </a:lnTo>
                <a:close/>
              </a:path>
            </a:pathLst>
          </a:custGeom>
          <a:noFill/>
          <a:ln w="19050" cap="flat" cmpd="sng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01" name="Text Box 11"/>
          <p:cNvSpPr txBox="1"/>
          <p:nvPr/>
        </p:nvSpPr>
        <p:spPr>
          <a:xfrm>
            <a:off x="2667000" y="4152900"/>
            <a:ext cx="4206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О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4102" name="Oval 12"/>
          <p:cNvSpPr/>
          <p:nvPr/>
        </p:nvSpPr>
        <p:spPr>
          <a:xfrm>
            <a:off x="1066800" y="2933700"/>
            <a:ext cx="3216275" cy="32385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03" name="Oval 13"/>
          <p:cNvSpPr/>
          <p:nvPr/>
        </p:nvSpPr>
        <p:spPr>
          <a:xfrm>
            <a:off x="2625725" y="449262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4104" name="Group 14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4123" name="Freeform 15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4" name="Freeform 16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5" name="Freeform 17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6" name="Freeform 18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7" name="Freeform 19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8" name="Freeform 20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29" name="Freeform 21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130" name="Freeform 22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4098" name="Object 2"/>
          <p:cNvGraphicFramePr/>
          <p:nvPr/>
        </p:nvGraphicFramePr>
        <p:xfrm>
          <a:off x="4421188" y="40449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114300" imgH="215265" progId="Equation.3">
                  <p:embed/>
                </p:oleObj>
              </mc:Choice>
              <mc:Fallback>
                <p:oleObj name="" r:id="rId1" imgW="114300" imgH="215265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421188" y="4044950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28" name="Text Box 24"/>
          <p:cNvSpPr txBox="1">
            <a:spLocks noChangeArrowheads="1"/>
          </p:cNvSpPr>
          <p:nvPr/>
        </p:nvSpPr>
        <p:spPr bwMode="auto">
          <a:xfrm>
            <a:off x="1905000" y="25527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2330" name="Text Box 26"/>
          <p:cNvSpPr txBox="1">
            <a:spLocks noChangeArrowheads="1"/>
          </p:cNvSpPr>
          <p:nvPr/>
        </p:nvSpPr>
        <p:spPr bwMode="auto">
          <a:xfrm>
            <a:off x="914400" y="53721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2331" name="Arc 27"/>
          <p:cNvSpPr/>
          <p:nvPr/>
        </p:nvSpPr>
        <p:spPr>
          <a:xfrm>
            <a:off x="1066800" y="3059113"/>
            <a:ext cx="1612900" cy="2366962"/>
          </a:xfrm>
          <a:custGeom>
            <a:avLst/>
            <a:gdLst>
              <a:gd name="txL" fmla="*/ 0 w 21600"/>
              <a:gd name="txT" fmla="*/ 0 h 31443"/>
              <a:gd name="txR" fmla="*/ 21600 w 21600"/>
              <a:gd name="txB" fmla="*/ 31443 h 31443"/>
            </a:gdLst>
            <a:ahLst/>
            <a:cxnLst>
              <a:cxn ang="0">
                <a:pos x="245295" y="2366962"/>
              </a:cxn>
              <a:cxn ang="0">
                <a:pos x="1002387" y="0"/>
              </a:cxn>
              <a:cxn ang="0">
                <a:pos x="1612900" y="1505031"/>
              </a:cxn>
            </a:cxnLst>
            <a:rect l="txL" t="txT" r="txR" b="txB"/>
            <a:pathLst>
              <a:path w="21600" h="31443" fill="none">
                <a:moveTo>
                  <a:pt x="3284" y="31443"/>
                </a:moveTo>
                <a:cubicBezTo>
                  <a:pt x="1138" y="28009"/>
                  <a:pt x="0" y="24042"/>
                  <a:pt x="0" y="19993"/>
                </a:cubicBezTo>
                <a:cubicBezTo>
                  <a:pt x="-1" y="11221"/>
                  <a:pt x="5304" y="3320"/>
                  <a:pt x="13424" y="0"/>
                </a:cubicBezTo>
              </a:path>
              <a:path w="21600" h="31443" stroke="0">
                <a:moveTo>
                  <a:pt x="3284" y="31443"/>
                </a:moveTo>
                <a:cubicBezTo>
                  <a:pt x="1138" y="28009"/>
                  <a:pt x="0" y="24042"/>
                  <a:pt x="0" y="19993"/>
                </a:cubicBezTo>
                <a:cubicBezTo>
                  <a:pt x="-1" y="11221"/>
                  <a:pt x="5304" y="3320"/>
                  <a:pt x="13424" y="0"/>
                </a:cubicBezTo>
                <a:lnTo>
                  <a:pt x="21600" y="19993"/>
                </a:lnTo>
                <a:close/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08" name="Oval 28"/>
          <p:cNvSpPr/>
          <p:nvPr/>
        </p:nvSpPr>
        <p:spPr>
          <a:xfrm>
            <a:off x="2035175" y="29876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2333" name="Text Box 29"/>
          <p:cNvSpPr txBox="1">
            <a:spLocks noChangeArrowheads="1"/>
          </p:cNvSpPr>
          <p:nvPr/>
        </p:nvSpPr>
        <p:spPr bwMode="auto">
          <a:xfrm>
            <a:off x="4343400" y="48387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10" name="Oval 30"/>
          <p:cNvSpPr/>
          <p:nvPr/>
        </p:nvSpPr>
        <p:spPr>
          <a:xfrm>
            <a:off x="4191000" y="49149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2335" name="Freeform 31"/>
          <p:cNvSpPr/>
          <p:nvPr/>
        </p:nvSpPr>
        <p:spPr>
          <a:xfrm rot="-2678883">
            <a:off x="3800475" y="4762500"/>
            <a:ext cx="238125" cy="207963"/>
          </a:xfrm>
          <a:custGeom>
            <a:avLst/>
            <a:gdLst>
              <a:gd name="txL" fmla="*/ 0 w 150"/>
              <a:gd name="txT" fmla="*/ 0 h 131"/>
              <a:gd name="txR" fmla="*/ 150 w 150"/>
              <a:gd name="txB" fmla="*/ 131 h 131"/>
            </a:gdLst>
            <a:ahLst/>
            <a:cxnLst>
              <a:cxn ang="0">
                <a:pos x="150" y="0"/>
              </a:cxn>
              <a:cxn ang="0">
                <a:pos x="46" y="44"/>
              </a:cxn>
              <a:cxn ang="0">
                <a:pos x="0" y="131"/>
              </a:cxn>
            </a:cxnLst>
            <a:rect l="txL" t="txT" r="txR" b="txB"/>
            <a:pathLst>
              <a:path w="150" h="131">
                <a:moveTo>
                  <a:pt x="150" y="0"/>
                </a:moveTo>
                <a:cubicBezTo>
                  <a:pt x="133" y="7"/>
                  <a:pt x="71" y="22"/>
                  <a:pt x="46" y="44"/>
                </a:cubicBezTo>
                <a:cubicBezTo>
                  <a:pt x="21" y="66"/>
                  <a:pt x="10" y="113"/>
                  <a:pt x="0" y="131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82336" name="Text Box 3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800" b="1" kern="1200" cap="none" spc="0" normalizeH="0" baseline="0" noProof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№703</a:t>
            </a:r>
            <a:r>
              <a:rPr kumimoji="0" lang="ru-RU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     В окружность вписан равнобедренный треугольник АВС с основанием ВС. Найдите углы треугольника, если       ВС = 102</a:t>
            </a:r>
            <a:r>
              <a:rPr kumimoji="0" lang="ru-RU" sz="2400" kern="1200" cap="none" spc="0" normalizeH="0" baseline="30000" noProof="0" smtClean="0">
                <a:latin typeface="Arial" panose="020B0604020202020204" pitchFamily="34" charset="0"/>
                <a:ea typeface="+mn-ea"/>
                <a:cs typeface="+mn-cs"/>
              </a:rPr>
              <a:t>0</a:t>
            </a:r>
            <a:r>
              <a:rPr kumimoji="0" lang="ru-RU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. </a:t>
            </a:r>
            <a:endParaRPr kumimoji="0" lang="ru-RU" sz="2400" kern="1200" cap="none" spc="0" normalizeH="0" baseline="0" noProof="0" smtClean="0"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4099" name="Object 3"/>
          <p:cNvGraphicFramePr/>
          <p:nvPr/>
        </p:nvGraphicFramePr>
        <p:xfrm>
          <a:off x="3498850" y="1295400"/>
          <a:ext cx="3873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164465" imgH="127000" progId="Equation.3">
                  <p:embed/>
                </p:oleObj>
              </mc:Choice>
              <mc:Fallback>
                <p:oleObj name="" r:id="rId3" imgW="164465" imgH="127000" progId="Equation.3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8850" y="1295400"/>
                        <a:ext cx="387350" cy="298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38" name="Rectangle 34"/>
          <p:cNvSpPr>
            <a:spLocks noChangeArrowheads="1"/>
          </p:cNvSpPr>
          <p:nvPr/>
        </p:nvSpPr>
        <p:spPr bwMode="auto">
          <a:xfrm>
            <a:off x="457200" y="3619500"/>
            <a:ext cx="8064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102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2339" name="Rectangle 35"/>
          <p:cNvSpPr>
            <a:spLocks noChangeArrowheads="1"/>
          </p:cNvSpPr>
          <p:nvPr/>
        </p:nvSpPr>
        <p:spPr bwMode="auto">
          <a:xfrm>
            <a:off x="3325813" y="4610100"/>
            <a:ext cx="6365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51</a:t>
            </a:r>
            <a:r>
              <a:rPr kumimoji="0" lang="ru-RU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82341" name="Rectangle 37"/>
          <p:cNvSpPr/>
          <p:nvPr/>
        </p:nvSpPr>
        <p:spPr>
          <a:xfrm>
            <a:off x="1135063" y="1828800"/>
            <a:ext cx="22225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(180</a:t>
            </a:r>
            <a:r>
              <a:rPr sz="2400" baseline="30000" dirty="0">
                <a:latin typeface="Arial" panose="020B0604020202020204" pitchFamily="34" charset="0"/>
              </a:rPr>
              <a:t>0</a:t>
            </a:r>
            <a:r>
              <a:rPr sz="2400" dirty="0">
                <a:latin typeface="Arial" panose="020B0604020202020204" pitchFamily="34" charset="0"/>
              </a:rPr>
              <a:t> – 51</a:t>
            </a:r>
            <a:r>
              <a:rPr sz="2400" baseline="30000" dirty="0">
                <a:latin typeface="Arial" panose="020B0604020202020204" pitchFamily="34" charset="0"/>
              </a:rPr>
              <a:t>0</a:t>
            </a:r>
            <a:r>
              <a:rPr sz="2400" dirty="0">
                <a:latin typeface="Arial" panose="020B0604020202020204" pitchFamily="34" charset="0"/>
              </a:rPr>
              <a:t>) : 2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4116" name="Oval 25"/>
          <p:cNvSpPr/>
          <p:nvPr/>
        </p:nvSpPr>
        <p:spPr>
          <a:xfrm>
            <a:off x="1273175" y="53721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4117" name="Group 54"/>
          <p:cNvGrpSpPr/>
          <p:nvPr/>
        </p:nvGrpSpPr>
        <p:grpSpPr>
          <a:xfrm>
            <a:off x="2590800" y="3848100"/>
            <a:ext cx="609600" cy="1447800"/>
            <a:chOff x="1632" y="2208"/>
            <a:chExt cx="384" cy="912"/>
          </a:xfrm>
        </p:grpSpPr>
        <p:sp>
          <p:nvSpPr>
            <p:cNvPr id="4121" name="Line 52"/>
            <p:cNvSpPr/>
            <p:nvPr/>
          </p:nvSpPr>
          <p:spPr>
            <a:xfrm flipH="1">
              <a:off x="1872" y="2208"/>
              <a:ext cx="144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22" name="Line 53"/>
            <p:cNvSpPr/>
            <p:nvPr/>
          </p:nvSpPr>
          <p:spPr>
            <a:xfrm rot="-3039265" flipH="1">
              <a:off x="1632" y="2976"/>
              <a:ext cx="144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82359" name="Rectangle 55"/>
          <p:cNvSpPr/>
          <p:nvPr/>
        </p:nvSpPr>
        <p:spPr>
          <a:xfrm>
            <a:off x="3344863" y="1828800"/>
            <a:ext cx="14906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= 129</a:t>
            </a:r>
            <a:r>
              <a:rPr sz="2400" baseline="30000" dirty="0">
                <a:latin typeface="Arial" panose="020B0604020202020204" pitchFamily="34" charset="0"/>
              </a:rPr>
              <a:t>0</a:t>
            </a:r>
            <a:r>
              <a:rPr sz="2400" dirty="0">
                <a:latin typeface="Arial" panose="020B0604020202020204" pitchFamily="34" charset="0"/>
              </a:rPr>
              <a:t> : 2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482361" name="Rectangle 57"/>
          <p:cNvSpPr/>
          <p:nvPr/>
        </p:nvSpPr>
        <p:spPr>
          <a:xfrm>
            <a:off x="4792663" y="1828800"/>
            <a:ext cx="188753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= 128</a:t>
            </a:r>
            <a:r>
              <a:rPr sz="2400" baseline="30000" dirty="0">
                <a:latin typeface="Arial" panose="020B0604020202020204" pitchFamily="34" charset="0"/>
              </a:rPr>
              <a:t>0</a:t>
            </a:r>
            <a:r>
              <a:rPr sz="2400" dirty="0">
                <a:latin typeface="Arial" panose="020B0604020202020204" pitchFamily="34" charset="0"/>
              </a:rPr>
              <a:t>60</a:t>
            </a:r>
            <a:r>
              <a:rPr sz="2400" baseline="30000" dirty="0">
                <a:latin typeface="Arial" panose="020B0604020202020204" pitchFamily="34" charset="0"/>
              </a:rPr>
              <a:t>/</a:t>
            </a:r>
            <a:r>
              <a:rPr sz="2400" dirty="0">
                <a:latin typeface="Arial" panose="020B0604020202020204" pitchFamily="34" charset="0"/>
              </a:rPr>
              <a:t> : 2</a:t>
            </a:r>
            <a:endParaRPr sz="2400" baseline="30000" dirty="0">
              <a:latin typeface="Arial" panose="020B0604020202020204" pitchFamily="34" charset="0"/>
            </a:endParaRPr>
          </a:p>
        </p:txBody>
      </p:sp>
      <p:sp>
        <p:nvSpPr>
          <p:cNvPr id="482362" name="Rectangle 58"/>
          <p:cNvSpPr/>
          <p:nvPr/>
        </p:nvSpPr>
        <p:spPr>
          <a:xfrm>
            <a:off x="6773863" y="1828800"/>
            <a:ext cx="137953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2400" dirty="0">
                <a:latin typeface="Arial" panose="020B0604020202020204" pitchFamily="34" charset="0"/>
              </a:rPr>
              <a:t>= 64</a:t>
            </a:r>
            <a:r>
              <a:rPr sz="2400" baseline="30000" dirty="0">
                <a:latin typeface="Arial" panose="020B0604020202020204" pitchFamily="34" charset="0"/>
              </a:rPr>
              <a:t>0</a:t>
            </a:r>
            <a:r>
              <a:rPr sz="2400" dirty="0">
                <a:latin typeface="Arial" panose="020B0604020202020204" pitchFamily="34" charset="0"/>
              </a:rPr>
              <a:t>30</a:t>
            </a:r>
            <a:r>
              <a:rPr sz="2400" baseline="30000" dirty="0">
                <a:latin typeface="Arial" panose="020B0604020202020204" pitchFamily="34" charset="0"/>
              </a:rPr>
              <a:t>/</a:t>
            </a:r>
            <a:r>
              <a:rPr sz="2400" dirty="0">
                <a:latin typeface="Arial" panose="020B0604020202020204" pitchFamily="34" charset="0"/>
              </a:rPr>
              <a:t> </a:t>
            </a:r>
            <a:endParaRPr sz="2400" baseline="30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8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48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3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8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8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2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8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2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8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2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8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31" grpId="0" animBg="1"/>
      <p:bldP spid="482335" grpId="0" animBg="1"/>
      <p:bldP spid="482338" grpId="0"/>
      <p:bldP spid="482339" grpId="0"/>
      <p:bldP spid="482341" grpId="0"/>
      <p:bldP spid="482359" grpId="0"/>
      <p:bldP spid="482361" grpId="0"/>
      <p:bldP spid="4823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Freeform 2"/>
          <p:cNvSpPr/>
          <p:nvPr/>
        </p:nvSpPr>
        <p:spPr>
          <a:xfrm>
            <a:off x="1219200" y="3086100"/>
            <a:ext cx="2959100" cy="1727200"/>
          </a:xfrm>
          <a:custGeom>
            <a:avLst/>
            <a:gdLst>
              <a:gd name="txL" fmla="*/ 0 w 1864"/>
              <a:gd name="txT" fmla="*/ 0 h 1088"/>
              <a:gd name="txR" fmla="*/ 1864 w 1864"/>
              <a:gd name="txB" fmla="*/ 1088 h 1088"/>
            </a:gdLst>
            <a:ahLst/>
            <a:cxnLst>
              <a:cxn ang="0">
                <a:pos x="0" y="312"/>
              </a:cxn>
              <a:cxn ang="0">
                <a:pos x="1864" y="1088"/>
              </a:cxn>
              <a:cxn ang="0">
                <a:pos x="1648" y="0"/>
              </a:cxn>
              <a:cxn ang="0">
                <a:pos x="0" y="312"/>
              </a:cxn>
            </a:cxnLst>
            <a:rect l="txL" t="txT" r="txR" b="txB"/>
            <a:pathLst>
              <a:path w="1864" h="1088">
                <a:moveTo>
                  <a:pt x="0" y="312"/>
                </a:moveTo>
                <a:lnTo>
                  <a:pt x="1864" y="1088"/>
                </a:lnTo>
                <a:lnTo>
                  <a:pt x="1648" y="0"/>
                </a:lnTo>
                <a:lnTo>
                  <a:pt x="0" y="312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5124" name="Oval 3"/>
          <p:cNvSpPr/>
          <p:nvPr/>
        </p:nvSpPr>
        <p:spPr>
          <a:xfrm>
            <a:off x="1066800" y="2590800"/>
            <a:ext cx="3216275" cy="32385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2625725" y="3810000"/>
            <a:ext cx="461963" cy="457200"/>
            <a:chOff x="1654" y="2400"/>
            <a:chExt cx="291" cy="288"/>
          </a:xfrm>
        </p:grpSpPr>
        <p:sp>
          <p:nvSpPr>
            <p:cNvPr id="5151" name="Text Box 5"/>
            <p:cNvSpPr txBox="1"/>
            <p:nvPr/>
          </p:nvSpPr>
          <p:spPr>
            <a:xfrm>
              <a:off x="1680" y="2400"/>
              <a:ext cx="26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2400" dirty="0">
                  <a:latin typeface="Arial" panose="020B0604020202020204" pitchFamily="34" charset="0"/>
                </a:rPr>
                <a:t>О</a:t>
              </a:r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5152" name="Oval 6"/>
            <p:cNvSpPr/>
            <p:nvPr/>
          </p:nvSpPr>
          <p:spPr>
            <a:xfrm>
              <a:off x="1654" y="2614"/>
              <a:ext cx="62" cy="62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26" name="Group 7"/>
          <p:cNvGrpSpPr/>
          <p:nvPr/>
        </p:nvGrpSpPr>
        <p:grpSpPr>
          <a:xfrm>
            <a:off x="76200" y="152400"/>
            <a:ext cx="8991600" cy="6515100"/>
            <a:chOff x="168" y="176"/>
            <a:chExt cx="5408" cy="3928"/>
          </a:xfrm>
        </p:grpSpPr>
        <p:sp>
          <p:nvSpPr>
            <p:cNvPr id="5143" name="Freeform 8"/>
            <p:cNvSpPr/>
            <p:nvPr/>
          </p:nvSpPr>
          <p:spPr>
            <a:xfrm>
              <a:off x="448" y="192"/>
              <a:ext cx="4864" cy="1"/>
            </a:xfrm>
            <a:custGeom>
              <a:avLst/>
              <a:gdLst>
                <a:gd name="txL" fmla="*/ 0 w 4864"/>
                <a:gd name="txT" fmla="*/ 0 h 1"/>
                <a:gd name="txR" fmla="*/ 4864 w 4864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txL" t="txT" r="txR" b="tx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4" name="Freeform 9"/>
            <p:cNvSpPr/>
            <p:nvPr/>
          </p:nvSpPr>
          <p:spPr>
            <a:xfrm>
              <a:off x="472" y="4096"/>
              <a:ext cx="4848" cy="1"/>
            </a:xfrm>
            <a:custGeom>
              <a:avLst/>
              <a:gdLst>
                <a:gd name="txL" fmla="*/ 0 w 4848"/>
                <a:gd name="txT" fmla="*/ 0 h 1"/>
                <a:gd name="txR" fmla="*/ 4848 w 4848"/>
                <a:gd name="txB" fmla="*/ 1 h 1"/>
              </a:gdLst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txL" t="txT" r="txR" b="tx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5" name="Freeform 10"/>
            <p:cNvSpPr/>
            <p:nvPr/>
          </p:nvSpPr>
          <p:spPr>
            <a:xfrm>
              <a:off x="5552" y="448"/>
              <a:ext cx="1" cy="3376"/>
            </a:xfrm>
            <a:custGeom>
              <a:avLst/>
              <a:gdLst>
                <a:gd name="txL" fmla="*/ 0 w 1"/>
                <a:gd name="txT" fmla="*/ 0 h 3376"/>
                <a:gd name="txR" fmla="*/ 1 w 1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txL" t="txT" r="txR" b="tx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6" name="Freeform 11"/>
            <p:cNvSpPr/>
            <p:nvPr/>
          </p:nvSpPr>
          <p:spPr>
            <a:xfrm>
              <a:off x="200" y="448"/>
              <a:ext cx="16" cy="3376"/>
            </a:xfrm>
            <a:custGeom>
              <a:avLst/>
              <a:gdLst>
                <a:gd name="txL" fmla="*/ 0 w 16"/>
                <a:gd name="txT" fmla="*/ 0 h 3376"/>
                <a:gd name="txR" fmla="*/ 16 w 16"/>
                <a:gd name="txB" fmla="*/ 3376 h 3376"/>
              </a:gdLst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txL" t="txT" r="txR" b="tx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7" name="Freeform 12"/>
            <p:cNvSpPr/>
            <p:nvPr/>
          </p:nvSpPr>
          <p:spPr>
            <a:xfrm>
              <a:off x="200" y="3816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8" name="Freeform 13"/>
            <p:cNvSpPr/>
            <p:nvPr/>
          </p:nvSpPr>
          <p:spPr>
            <a:xfrm flipH="1">
              <a:off x="5304" y="380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49" name="Freeform 14"/>
            <p:cNvSpPr/>
            <p:nvPr/>
          </p:nvSpPr>
          <p:spPr>
            <a:xfrm rot="-5400000" flipH="1">
              <a:off x="529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5150" name="Freeform 15"/>
            <p:cNvSpPr/>
            <p:nvPr/>
          </p:nvSpPr>
          <p:spPr>
            <a:xfrm rot="5400000">
              <a:off x="176" y="168"/>
              <a:ext cx="272" cy="288"/>
            </a:xfrm>
            <a:custGeom>
              <a:avLst/>
              <a:gdLst>
                <a:gd name="txL" fmla="*/ 0 w 272"/>
                <a:gd name="txT" fmla="*/ 0 h 288"/>
                <a:gd name="txR" fmla="*/ 272 w 272"/>
                <a:gd name="txB" fmla="*/ 288 h 288"/>
              </a:gdLst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txL" t="txT" r="txR" b="tx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494608" name="Text Box 16"/>
          <p:cNvSpPr txBox="1">
            <a:spLocks noChangeArrowheads="1"/>
          </p:cNvSpPr>
          <p:nvPr/>
        </p:nvSpPr>
        <p:spPr bwMode="auto">
          <a:xfrm>
            <a:off x="3810000" y="27432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С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8" name="Oval 17"/>
          <p:cNvSpPr/>
          <p:nvPr/>
        </p:nvSpPr>
        <p:spPr>
          <a:xfrm>
            <a:off x="1143000" y="35052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94610" name="Text Box 18"/>
          <p:cNvSpPr txBox="1">
            <a:spLocks noChangeArrowheads="1"/>
          </p:cNvSpPr>
          <p:nvPr/>
        </p:nvSpPr>
        <p:spPr bwMode="auto">
          <a:xfrm>
            <a:off x="4267200" y="47244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А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Oval 19"/>
          <p:cNvSpPr/>
          <p:nvPr/>
        </p:nvSpPr>
        <p:spPr>
          <a:xfrm>
            <a:off x="3787775" y="3048000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94612" name="Text Box 20"/>
          <p:cNvSpPr txBox="1">
            <a:spLocks noChangeArrowheads="1"/>
          </p:cNvSpPr>
          <p:nvPr/>
        </p:nvSpPr>
        <p:spPr bwMode="auto">
          <a:xfrm>
            <a:off x="685800" y="3276600"/>
            <a:ext cx="5000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В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2" name="Oval 21"/>
          <p:cNvSpPr/>
          <p:nvPr/>
        </p:nvSpPr>
        <p:spPr>
          <a:xfrm>
            <a:off x="4114800" y="4778375"/>
            <a:ext cx="98425" cy="984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94614" name="Text Box 22"/>
          <p:cNvSpPr txBox="1">
            <a:spLocks noChangeArrowheads="1"/>
          </p:cNvSpPr>
          <p:nvPr/>
        </p:nvSpPr>
        <p:spPr bwMode="auto">
          <a:xfrm>
            <a:off x="457200" y="381000"/>
            <a:ext cx="8382000" cy="1249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800" b="1" kern="1200" cap="none" spc="0" normalizeH="0" baseline="0" noProof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№705(б)</a:t>
            </a:r>
            <a:r>
              <a:rPr kumimoji="0" lang="ru-RU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    Около прямоугольного треугольника АВС с прямым углом С описана окружность. Найдите радиус этой окружности, если АС=18 см,   </a:t>
            </a:r>
            <a:endParaRPr kumimoji="0" lang="ru-RU" sz="2400" kern="1200" cap="none" spc="0" normalizeH="0" baseline="0" noProof="0" smtClean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4" name="Freeform 23"/>
          <p:cNvSpPr/>
          <p:nvPr/>
        </p:nvSpPr>
        <p:spPr>
          <a:xfrm>
            <a:off x="3619500" y="3124200"/>
            <a:ext cx="269875" cy="247650"/>
          </a:xfrm>
          <a:custGeom>
            <a:avLst/>
            <a:gdLst>
              <a:gd name="txL" fmla="*/ 0 w 170"/>
              <a:gd name="txT" fmla="*/ 0 h 156"/>
              <a:gd name="txR" fmla="*/ 170 w 170"/>
              <a:gd name="txB" fmla="*/ 156 h 156"/>
            </a:gdLst>
            <a:ahLst/>
            <a:cxnLst>
              <a:cxn ang="0">
                <a:pos x="170" y="134"/>
              </a:cxn>
              <a:cxn ang="0">
                <a:pos x="22" y="156"/>
              </a:cxn>
              <a:cxn ang="0">
                <a:pos x="0" y="0"/>
              </a:cxn>
            </a:cxnLst>
            <a:rect l="txL" t="txT" r="txR" b="txB"/>
            <a:pathLst>
              <a:path w="170" h="156">
                <a:moveTo>
                  <a:pt x="170" y="134"/>
                </a:moveTo>
                <a:lnTo>
                  <a:pt x="22" y="156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94616" name="Text Box 24"/>
          <p:cNvSpPr txBox="1">
            <a:spLocks noChangeArrowheads="1"/>
          </p:cNvSpPr>
          <p:nvPr/>
        </p:nvSpPr>
        <p:spPr bwMode="auto">
          <a:xfrm>
            <a:off x="3886200" y="3657600"/>
            <a:ext cx="1066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18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4617" name="Text Box 25"/>
          <p:cNvSpPr txBox="1">
            <a:spLocks noChangeArrowheads="1"/>
          </p:cNvSpPr>
          <p:nvPr/>
        </p:nvSpPr>
        <p:spPr bwMode="auto">
          <a:xfrm>
            <a:off x="1524000" y="3429000"/>
            <a:ext cx="9144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30</a:t>
            </a:r>
            <a:r>
              <a:rPr kumimoji="0" lang="ru-RU" sz="2400" b="1" kern="1200" cap="none" spc="0" normalizeH="0" baseline="3000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2400" b="1" kern="1200" cap="none" spc="0" normalizeH="0" baseline="0" noProof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4" name="Group 26"/>
          <p:cNvGrpSpPr/>
          <p:nvPr/>
        </p:nvGrpSpPr>
        <p:grpSpPr>
          <a:xfrm>
            <a:off x="1193800" y="3683000"/>
            <a:ext cx="2844800" cy="1422400"/>
            <a:chOff x="752" y="2320"/>
            <a:chExt cx="1792" cy="896"/>
          </a:xfrm>
        </p:grpSpPr>
        <p:sp>
          <p:nvSpPr>
            <p:cNvPr id="5141" name="Freeform 27"/>
            <p:cNvSpPr/>
            <p:nvPr/>
          </p:nvSpPr>
          <p:spPr>
            <a:xfrm>
              <a:off x="752" y="2320"/>
              <a:ext cx="1792" cy="752"/>
            </a:xfrm>
            <a:custGeom>
              <a:avLst/>
              <a:gdLst>
                <a:gd name="txL" fmla="*/ 0 w 1792"/>
                <a:gd name="txT" fmla="*/ 0 h 752"/>
                <a:gd name="txR" fmla="*/ 1792 w 1792"/>
                <a:gd name="txB" fmla="*/ 752 h 752"/>
              </a:gdLst>
              <a:ahLst/>
              <a:cxnLst>
                <a:cxn ang="0">
                  <a:pos x="0" y="0"/>
                </a:cxn>
                <a:cxn ang="0">
                  <a:pos x="776" y="616"/>
                </a:cxn>
                <a:cxn ang="0">
                  <a:pos x="1792" y="752"/>
                </a:cxn>
              </a:cxnLst>
              <a:rect l="txL" t="txT" r="txR" b="txB"/>
              <a:pathLst>
                <a:path w="1792" h="752">
                  <a:moveTo>
                    <a:pt x="0" y="0"/>
                  </a:moveTo>
                  <a:cubicBezTo>
                    <a:pt x="129" y="103"/>
                    <a:pt x="477" y="491"/>
                    <a:pt x="776" y="616"/>
                  </a:cubicBezTo>
                  <a:cubicBezTo>
                    <a:pt x="1075" y="741"/>
                    <a:pt x="1580" y="724"/>
                    <a:pt x="1792" y="752"/>
                  </a:cubicBezTo>
                </a:path>
              </a:pathLst>
            </a:custGeom>
            <a:noFill/>
            <a:ln w="317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494620" name="Text Box 28"/>
            <p:cNvSpPr txBox="1">
              <a:spLocks noChangeArrowheads="1"/>
            </p:cNvSpPr>
            <p:nvPr/>
          </p:nvSpPr>
          <p:spPr bwMode="auto">
            <a:xfrm>
              <a:off x="1344" y="292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36</a:t>
              </a:r>
              <a:endParaRPr kumimoji="0" lang="ru-RU" sz="2400" b="1" kern="1200" cap="none" spc="0" normalizeH="0" baseline="0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" name="Group 33"/>
          <p:cNvGrpSpPr/>
          <p:nvPr/>
        </p:nvGrpSpPr>
        <p:grpSpPr>
          <a:xfrm>
            <a:off x="1828800" y="3886200"/>
            <a:ext cx="1947863" cy="990600"/>
            <a:chOff x="1152" y="2448"/>
            <a:chExt cx="1227" cy="624"/>
          </a:xfrm>
        </p:grpSpPr>
        <p:sp>
          <p:nvSpPr>
            <p:cNvPr id="494622" name="Text Box 30"/>
            <p:cNvSpPr txBox="1">
              <a:spLocks noChangeArrowheads="1"/>
            </p:cNvSpPr>
            <p:nvPr/>
          </p:nvSpPr>
          <p:spPr bwMode="auto">
            <a:xfrm>
              <a:off x="1152" y="2448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18</a:t>
              </a:r>
              <a:endParaRPr kumimoji="0" lang="ru-RU" sz="2400" b="1" kern="1200" cap="none" spc="0" normalizeH="0" baseline="0" noProof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94623" name="Text Box 31"/>
            <p:cNvSpPr txBox="1">
              <a:spLocks noChangeArrowheads="1"/>
            </p:cNvSpPr>
            <p:nvPr/>
          </p:nvSpPr>
          <p:spPr bwMode="auto">
            <a:xfrm>
              <a:off x="1968" y="2784"/>
              <a:ext cx="411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marR="0" defTabSz="914400">
                <a:buClrTx/>
                <a:buSzTx/>
                <a:buFontTx/>
                <a:buNone/>
                <a:defRPr/>
              </a:pPr>
              <a:r>
                <a:rPr kumimoji="0" lang="ru-RU" sz="2400" b="1" kern="1200" cap="none" spc="0" normalizeH="0" baseline="0" noProof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ea typeface="+mn-ea"/>
                  <a:cs typeface="+mn-cs"/>
                </a:rPr>
                <a:t>18</a:t>
              </a:r>
              <a:endParaRPr kumimoji="0" lang="ru-RU" sz="2400" b="1" kern="1200" cap="none" spc="0" normalizeH="0" baseline="0" noProof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aphicFrame>
        <p:nvGraphicFramePr>
          <p:cNvPr id="5122" name="Object 2"/>
          <p:cNvGraphicFramePr/>
          <p:nvPr/>
        </p:nvGraphicFramePr>
        <p:xfrm>
          <a:off x="5375275" y="1639888"/>
          <a:ext cx="150653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660400" imgH="228600" progId="Equation.3">
                  <p:embed/>
                </p:oleObj>
              </mc:Choice>
              <mc:Fallback>
                <p:oleObj name="" r:id="rId1" imgW="660400" imgH="228600" progId="Equation.3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75275" y="1639888"/>
                        <a:ext cx="1506538" cy="522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1445</Words>
  <Application>WPS Presentation</Application>
  <PresentationFormat>Экран (4:3)</PresentationFormat>
  <Paragraphs>241</Paragraphs>
  <Slides>12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15</vt:i4>
      </vt:variant>
      <vt:variant>
        <vt:lpstr>幻灯片标题</vt:lpstr>
      </vt:variant>
      <vt:variant>
        <vt:i4>12</vt:i4>
      </vt:variant>
    </vt:vector>
  </HeadingPairs>
  <TitlesOfParts>
    <vt:vector size="38" baseType="lpstr">
      <vt:lpstr>Arial</vt:lpstr>
      <vt:lpstr>SimSun</vt:lpstr>
      <vt:lpstr>Wingdings</vt:lpstr>
      <vt:lpstr>Calibri</vt:lpstr>
      <vt:lpstr>Constantia</vt:lpstr>
      <vt:lpstr>Wingdings 2</vt:lpstr>
      <vt:lpstr>Times New Roman</vt:lpstr>
      <vt:lpstr>Wingdings 2</vt:lpstr>
      <vt:lpstr>Microsoft YaHei</vt:lpstr>
      <vt:lpstr>Arial Unicode MS</vt:lpstr>
      <vt:lpstr>Поток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Unattended</dc:creator>
  <cp:lastModifiedBy>denisprodachin</cp:lastModifiedBy>
  <cp:revision>32</cp:revision>
  <dcterms:created xsi:type="dcterms:W3CDTF">2011-11-05T17:35:03Z</dcterms:created>
  <dcterms:modified xsi:type="dcterms:W3CDTF">2021-02-02T15:52:19Z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1049-11.2.0.9967</vt:lpwstr>
  </property>
</Properties>
</file>